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9" r:id="rId5"/>
    <p:sldId id="273" r:id="rId6"/>
    <p:sldId id="281" r:id="rId7"/>
    <p:sldId id="266" r:id="rId8"/>
    <p:sldId id="267" r:id="rId9"/>
    <p:sldId id="268" r:id="rId10"/>
    <p:sldId id="270" r:id="rId11"/>
    <p:sldId id="282" r:id="rId12"/>
    <p:sldId id="274" r:id="rId13"/>
    <p:sldId id="271" r:id="rId14"/>
    <p:sldId id="272" r:id="rId15"/>
    <p:sldId id="275" r:id="rId16"/>
    <p:sldId id="277" r:id="rId17"/>
    <p:sldId id="279" r:id="rId18"/>
    <p:sldId id="280" r:id="rId19"/>
    <p:sldId id="276" r:id="rId20"/>
    <p:sldId id="278" r:id="rId21"/>
    <p:sldId id="283" r:id="rId22"/>
    <p:sldId id="284" r:id="rId23"/>
    <p:sldId id="285" r:id="rId24"/>
    <p:sldId id="288" r:id="rId25"/>
    <p:sldId id="287" r:id="rId26"/>
    <p:sldId id="286" r:id="rId27"/>
    <p:sldId id="289" r:id="rId28"/>
    <p:sldId id="265" r:id="rId29"/>
  </p:sldIdLst>
  <p:sldSz cx="9144000" cy="6858000" type="screen4x3"/>
  <p:notesSz cx="6451600" cy="93218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E4B0"/>
    <a:srgbClr val="2AA024"/>
    <a:srgbClr val="16AE74"/>
    <a:srgbClr val="2A8515"/>
    <a:srgbClr val="A26E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799808" cy="465784"/>
          </a:xfrm>
          <a:prstGeom prst="rect">
            <a:avLst/>
          </a:prstGeom>
          <a:noFill/>
          <a:ln>
            <a:noFill/>
          </a:ln>
        </p:spPr>
        <p:txBody>
          <a:bodyPr vert="horz" wrap="none" lIns="77778" tIns="38889" rIns="77778" bIns="38889" anchorCtr="0" compatLnSpc="0">
            <a:noAutofit/>
          </a:bodyPr>
          <a:lstStyle/>
          <a:p>
            <a:pPr hangingPunct="0">
              <a:defRPr sz="1400"/>
            </a:pPr>
            <a:endParaRPr lang="it-IT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651762" y="0"/>
            <a:ext cx="2799808" cy="465784"/>
          </a:xfrm>
          <a:prstGeom prst="rect">
            <a:avLst/>
          </a:prstGeom>
          <a:noFill/>
          <a:ln>
            <a:noFill/>
          </a:ln>
        </p:spPr>
        <p:txBody>
          <a:bodyPr vert="horz" wrap="none" lIns="77778" tIns="38889" rIns="77778" bIns="38889" anchorCtr="0" compatLnSpc="0">
            <a:noAutofit/>
          </a:bodyPr>
          <a:lstStyle/>
          <a:p>
            <a:pPr algn="r" hangingPunct="0">
              <a:defRPr sz="1400"/>
            </a:pPr>
            <a:endParaRPr lang="it-IT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855865"/>
            <a:ext cx="2799808" cy="465784"/>
          </a:xfrm>
          <a:prstGeom prst="rect">
            <a:avLst/>
          </a:prstGeom>
          <a:noFill/>
          <a:ln>
            <a:noFill/>
          </a:ln>
        </p:spPr>
        <p:txBody>
          <a:bodyPr vert="horz" wrap="none" lIns="77778" tIns="38889" rIns="77778" bIns="38889" anchor="b" anchorCtr="0" compatLnSpc="0">
            <a:noAutofit/>
          </a:bodyPr>
          <a:lstStyle/>
          <a:p>
            <a:pPr hangingPunct="0">
              <a:defRPr sz="1400"/>
            </a:pPr>
            <a:endParaRPr lang="it-IT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651762" y="8855865"/>
            <a:ext cx="2799808" cy="465784"/>
          </a:xfrm>
          <a:prstGeom prst="rect">
            <a:avLst/>
          </a:prstGeom>
          <a:noFill/>
          <a:ln>
            <a:noFill/>
          </a:ln>
        </p:spPr>
        <p:txBody>
          <a:bodyPr vert="horz" wrap="none" lIns="77778" tIns="38889" rIns="77778" bIns="38889" anchor="b" anchorCtr="0" compatLnSpc="0">
            <a:noAutofit/>
          </a:bodyPr>
          <a:lstStyle/>
          <a:p>
            <a:pPr algn="r" hangingPunct="0">
              <a:defRPr sz="1400"/>
            </a:pPr>
            <a:fld id="{DB98B72E-D725-4967-83B4-729B1B4A61D8}" type="slidenum">
              <a:rPr/>
              <a:pPr algn="r" hangingPunct="0">
                <a:defRPr sz="1400"/>
              </a:pPr>
              <a:t>‹#›</a:t>
            </a:fld>
            <a:endParaRPr lang="it-IT" sz="120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05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1F0C1A1-799B-48DE-BBB9-B71AFEACDEF2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564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>
          <a:xfrm>
            <a:off x="3653639" y="8853840"/>
            <a:ext cx="2796120" cy="466200"/>
          </a:xfrm>
        </p:spPr>
        <p:txBody>
          <a:bodyPr wrap="square" lIns="90000" tIns="45000" rIns="90000" bIns="45000" anchor="t"/>
          <a:lstStyle/>
          <a:p>
            <a:pPr lvl="0" algn="l"/>
            <a:fld id="{6399A6F9-8FE0-4064-A258-4B5EFA7D15E8}" type="slidenum">
              <a:rPr/>
              <a:pPr lvl="0" algn="l"/>
              <a:t>1</a:t>
            </a:fld>
            <a:endParaRPr lang="it-IT">
              <a:solidFill>
                <a:srgbClr val="000000"/>
              </a:solidFill>
              <a:latin typeface="Arial" pitchFamily="18"/>
              <a:ea typeface="+mn-ea" pitchFamily="2"/>
              <a:cs typeface="+mn-cs" pitchFamily="2"/>
            </a:endParaRPr>
          </a:p>
        </p:txBody>
      </p:sp>
      <p:sp>
        <p:nvSpPr>
          <p:cNvPr id="8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C098518-4A9B-425B-BA42-1CDF1B799ACC}" type="slidenum">
              <a:rPr/>
              <a:pPr lvl="0"/>
              <a:t>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698500"/>
            <a:ext cx="4664075" cy="34972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44760" y="4428360"/>
            <a:ext cx="5161680" cy="419400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dt" idx="7"/>
          </p:nvPr>
        </p:nvSpPr>
        <p:spPr>
          <a:xfrm>
            <a:off x="3653639" y="0"/>
            <a:ext cx="2796120" cy="466200"/>
          </a:xfrm>
        </p:spPr>
        <p:txBody>
          <a:bodyPr wrap="square" lIns="90000" tIns="45000" rIns="90000" bIns="45000" anchor="t"/>
          <a:lstStyle/>
          <a:p>
            <a:pPr lvl="0" algn="l"/>
            <a:fld id="{9A20F1A0-F970-4750-84AE-F99498E48A84}" type="datetime1">
              <a:rPr lang="it-IT">
                <a:solidFill>
                  <a:srgbClr val="000000"/>
                </a:solidFill>
                <a:latin typeface="Arial" pitchFamily="18"/>
                <a:ea typeface="+mn-ea" pitchFamily="2"/>
                <a:cs typeface="+mn-cs" pitchFamily="2"/>
              </a:rPr>
              <a:pPr lvl="0" algn="l"/>
              <a:t>14/11/2016</a:t>
            </a:fld>
            <a:endParaRPr lang="it-IT">
              <a:solidFill>
                <a:srgbClr val="000000"/>
              </a:solidFill>
              <a:latin typeface="Arial" pitchFamily="18"/>
              <a:ea typeface="+mn-ea" pitchFamily="2"/>
              <a:cs typeface="+mn-cs" pitchFamily="2"/>
            </a:endParaRPr>
          </a:p>
        </p:txBody>
      </p:sp>
      <p:sp>
        <p:nvSpPr>
          <p:cNvPr id="8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1E4C1E1-E63B-41E3-A4E6-E3A4D7053688}" type="slidenum">
              <a:rPr/>
              <a:pPr lvl="0"/>
              <a:t>2</a:t>
            </a:fld>
            <a:endParaRPr lang="it-IT"/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698500"/>
            <a:ext cx="4664075" cy="34972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44760" y="4428360"/>
            <a:ext cx="5161680" cy="419400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dt" idx="7"/>
          </p:nvPr>
        </p:nvSpPr>
        <p:spPr>
          <a:xfrm>
            <a:off x="3653639" y="0"/>
            <a:ext cx="2796120" cy="466200"/>
          </a:xfrm>
        </p:spPr>
        <p:txBody>
          <a:bodyPr wrap="square" lIns="90000" tIns="45000" rIns="90000" bIns="45000" anchor="t"/>
          <a:lstStyle/>
          <a:p>
            <a:pPr lvl="0" algn="l"/>
            <a:fld id="{C97CF540-E48E-44F7-86CC-8F72FE2E919E}" type="datetime1">
              <a:rPr lang="it-IT">
                <a:solidFill>
                  <a:srgbClr val="000000"/>
                </a:solidFill>
                <a:latin typeface="Arial" pitchFamily="18"/>
                <a:ea typeface="+mn-ea" pitchFamily="2"/>
                <a:cs typeface="+mn-cs" pitchFamily="2"/>
              </a:rPr>
              <a:pPr lvl="0" algn="l"/>
              <a:t>14/11/2016</a:t>
            </a:fld>
            <a:endParaRPr lang="it-IT">
              <a:solidFill>
                <a:srgbClr val="000000"/>
              </a:solidFill>
              <a:latin typeface="Arial" pitchFamily="18"/>
              <a:ea typeface="+mn-ea" pitchFamily="2"/>
              <a:cs typeface="+mn-cs" pitchFamily="2"/>
            </a:endParaRPr>
          </a:p>
        </p:txBody>
      </p:sp>
      <p:sp>
        <p:nvSpPr>
          <p:cNvPr id="8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684C620-D318-485B-9EB3-9D8C57D80700}" type="slidenum">
              <a:rPr/>
              <a:pPr lvl="0"/>
              <a:t>3</a:t>
            </a:fld>
            <a:endParaRPr lang="it-IT"/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698500"/>
            <a:ext cx="4664075" cy="34972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44760" y="4428360"/>
            <a:ext cx="5161680" cy="4194000"/>
          </a:xfrm>
        </p:spPr>
        <p:txBody>
          <a:bodyPr wrap="square" lIns="90000" tIns="45000" rIns="90000" bIns="45000" anchor="t">
            <a:noAutofit/>
          </a:bodyPr>
          <a:lstStyle/>
          <a:p>
            <a:pPr lvl="0" hangingPunct="1"/>
            <a:r>
              <a:rPr lang="it-IT">
                <a:solidFill>
                  <a:srgbClr val="000000"/>
                </a:solidFill>
              </a:rPr>
              <a:t>EUBIA’s central concept is to provide:</a:t>
            </a:r>
          </a:p>
          <a:p>
            <a:pPr lvl="0" hangingPunct="1"/>
            <a:r>
              <a:rPr lang="it-IT">
                <a:solidFill>
                  <a:srgbClr val="000000"/>
                </a:solidFill>
              </a:rPr>
              <a:t>- information,</a:t>
            </a:r>
          </a:p>
          <a:p>
            <a:pPr lvl="0" hangingPunct="1"/>
            <a:r>
              <a:rPr lang="it-IT">
                <a:solidFill>
                  <a:srgbClr val="000000"/>
                </a:solidFill>
              </a:rPr>
              <a:t>- guidance, expertise and contacts to bio-energy projects and</a:t>
            </a:r>
          </a:p>
          <a:p>
            <a:pPr lvl="0" hangingPunct="1"/>
            <a:r>
              <a:rPr lang="it-IT">
                <a:solidFill>
                  <a:srgbClr val="000000"/>
                </a:solidFill>
              </a:rPr>
              <a:t>- business opportunities in the wide biomass sector.</a:t>
            </a:r>
          </a:p>
          <a:p>
            <a:pPr lvl="0" hangingPunct="1"/>
            <a:endParaRPr lang="it-IT">
              <a:solidFill>
                <a:srgbClr val="000000"/>
              </a:solidFill>
            </a:endParaRPr>
          </a:p>
          <a:p>
            <a:pPr lvl="0" hangingPunct="1"/>
            <a:r>
              <a:rPr lang="it-IT">
                <a:solidFill>
                  <a:srgbClr val="000000"/>
                </a:solidFill>
              </a:rPr>
              <a:t>EUBIA objective is to promote the use of biomass, developing innovative bio-energy concepts and increasing the competitiveness of the European biomass industry.</a:t>
            </a:r>
          </a:p>
          <a:p>
            <a:pPr lvl="0" hangingPunct="1"/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F229F85-3BB4-4D09-9899-B4F8063AC808}" type="slidenum">
              <a:rPr/>
              <a:pPr lvl="0"/>
              <a:t>27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5350" y="708025"/>
            <a:ext cx="4660900" cy="34956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45120" y="4427640"/>
            <a:ext cx="5160600" cy="41943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75060482-9291-4E5B-999C-1ECC025177AB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9383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88BD59CA-3038-4BA0-B70A-E270450912C7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870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CFB9C0F0-7467-4D30-829C-F57561C87E40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776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5333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402541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44896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47928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813726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xmlns="" val="166781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254242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75579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6D8CCCE9-EDEC-44D5-822F-F382C400BD99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5104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114794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504088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69088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070F608C-BF0D-467D-855C-E5DC061D07EA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91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D2D3E19D-F577-44DE-AED5-64D83B4AD59B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3472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DC6D3BED-698B-4F06-895F-94E4EE50F041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623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58E9912E-7232-44DE-A345-F50863E541B2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951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4904DB77-C864-4639-9704-B56AEF2C3844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741060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E3E62207-5DDF-411F-B1C5-D383D1B64303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3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1B35F621-B796-4B42-ACBB-B93B92786558}" type="datetime1">
              <a:rPr lang="it-IT" smtClean="0"/>
              <a:pPr lvl="0"/>
              <a:t>14/11/2016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079" y="6245280"/>
            <a:ext cx="2895120" cy="475920"/>
          </a:xfrm>
          <a:prstGeom prst="rect">
            <a:avLst/>
          </a:prstGeom>
        </p:spPr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lvl="0"/>
            <a:fld id="{4DEAD987-B9F3-4EC4-B551-05C7157B4232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747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1324073" y="5945040"/>
            <a:ext cx="5783040" cy="9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9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BFDFD"/>
              </a:clrFrom>
              <a:clrTo>
                <a:srgbClr val="FBFDFD">
                  <a:alpha val="0"/>
                </a:srgbClr>
              </a:clrTo>
            </a:clrChange>
            <a:lum/>
            <a:alphaModFix/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artisticBlur/>
                    </a14:imgEffect>
                    <a14:imgEffect>
                      <a14:colorTemperature colorTemp="586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60" y="-3191"/>
            <a:ext cx="9143640" cy="1571399"/>
          </a:xfrm>
          <a:prstGeom prst="rect">
            <a:avLst/>
          </a:prstGeom>
          <a:blipFill>
            <a:blip r:embed="rId16" cstate="print"/>
            <a:tile tx="0" ty="0" sx="100000" sy="100000" flip="none" algn="tl"/>
          </a:blipFill>
          <a:ln>
            <a:noFill/>
          </a:ln>
        </p:spPr>
      </p:pic>
      <p:pic>
        <p:nvPicPr>
          <p:cNvPr id="8" name="Immagine 11"/>
          <p:cNvPicPr>
            <a:picLocks noChangeAspect="1"/>
          </p:cNvPicPr>
          <p:nvPr/>
        </p:nvPicPr>
        <p:blipFill>
          <a:blip r:embed="rId17" cstate="print">
            <a:lum/>
            <a:alphaModFix/>
          </a:blip>
          <a:srcRect/>
          <a:stretch>
            <a:fillRect/>
          </a:stretch>
        </p:blipFill>
        <p:spPr>
          <a:xfrm>
            <a:off x="360" y="953592"/>
            <a:ext cx="1335327" cy="59310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4"/>
          <p:cNvSpPr/>
          <p:nvPr/>
        </p:nvSpPr>
        <p:spPr>
          <a:xfrm>
            <a:off x="-13063" y="22935"/>
            <a:ext cx="9117873" cy="5332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000" b="1" i="0" u="none" strike="noStrike" kern="1200" spc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European</a:t>
            </a:r>
            <a:r>
              <a:rPr lang="it-IT" sz="3000" b="1" i="0" u="none" strike="noStrike" kern="1200" spc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it-IT" sz="3000" b="1" i="0" u="none" strike="noStrike" kern="1200" spc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Biomass</a:t>
            </a:r>
            <a:r>
              <a:rPr lang="it-IT" sz="3000" b="1" i="0" u="none" strike="noStrike" kern="1200" spc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it-IT" sz="3000" b="1" i="0" u="none" strike="noStrike" kern="1200" spc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Industry</a:t>
            </a:r>
            <a:r>
              <a:rPr lang="it-IT" sz="3000" b="1" i="0" u="none" strike="noStrike" kern="1200" spc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it-IT" sz="3000" b="1" i="0" u="none" strike="noStrike" kern="1200" spc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Association</a:t>
            </a:r>
            <a:endParaRPr lang="it-IT" sz="3000" b="1" i="0" u="none" strike="noStrike" kern="1200" spc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pic>
        <p:nvPicPr>
          <p:cNvPr id="6" name="Picture 33"/>
          <p:cNvPicPr>
            <a:picLocks noChangeAspect="1"/>
          </p:cNvPicPr>
          <p:nvPr/>
        </p:nvPicPr>
        <p:blipFill>
          <a:blip r:embed="rId18" cstate="print">
            <a:lum/>
            <a:alphaModFix/>
          </a:blip>
          <a:srcRect/>
          <a:stretch>
            <a:fillRect/>
          </a:stretch>
        </p:blipFill>
        <p:spPr>
          <a:xfrm>
            <a:off x="7013007" y="5940360"/>
            <a:ext cx="1258559" cy="94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4"/>
          <p:cNvPicPr>
            <a:picLocks noChangeAspect="1"/>
          </p:cNvPicPr>
          <p:nvPr/>
        </p:nvPicPr>
        <p:blipFill>
          <a:blip r:embed="rId19" cstate="print">
            <a:lum/>
            <a:alphaModFix/>
          </a:blip>
          <a:srcRect/>
          <a:stretch>
            <a:fillRect/>
          </a:stretch>
        </p:blipFill>
        <p:spPr>
          <a:xfrm>
            <a:off x="8062920" y="5945040"/>
            <a:ext cx="1080720" cy="9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8"/>
          <p:cNvPicPr>
            <a:picLocks noChangeAspect="1"/>
          </p:cNvPicPr>
          <p:nvPr/>
        </p:nvPicPr>
        <p:blipFill>
          <a:blip r:embed="rId20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2851" y="89845"/>
            <a:ext cx="1145058" cy="11450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eaLnBrk="1" hangingPunct="1">
        <a:spcBef>
          <a:spcPts val="0"/>
        </a:spcBef>
        <a:spcAft>
          <a:spcPts val="0"/>
        </a:spcAft>
        <a:buNone/>
        <a:tabLst/>
        <a:defRPr lang="en-GB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</p:titleStyle>
    <p:bodyStyle>
      <a:lvl1pPr lvl="0" algn="l" rtl="0" eaLnBrk="1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  <a:lvl2pPr lvl="1" algn="l" rtl="0" eaLnBrk="1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2pPr>
      <a:lvl3pPr lvl="2" algn="l" rtl="0" eaLnBrk="1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3pPr>
      <a:lvl4pPr lvl="3" algn="l" rtl="0" eaLnBrk="1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4pPr>
      <a:lvl5pPr lvl="4" algn="l" rtl="0" eaLnBrk="1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5pPr>
      <a:lvl6pPr lvl="5" algn="l" rtl="0" eaLnBrk="1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6pPr>
      <a:lvl7pPr lvl="6" algn="l" rtl="0" eaLnBrk="1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7pPr>
      <a:lvl8pPr lvl="7" algn="l" rtl="0" eaLnBrk="1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8pPr>
      <a:lvl9pPr marL="0" marR="0" lvl="0" indent="0" algn="l" rtl="0" eaLnBrk="1" hangingPunct="1">
        <a:spcBef>
          <a:spcPts val="638"/>
        </a:spcBef>
        <a:spcAft>
          <a:spcPts val="0"/>
        </a:spcAft>
        <a:buSzPct val="45000"/>
        <a:buFont typeface="StarSymbol"/>
        <a:buChar char="•"/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isultati immagini per biogas plant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" r="-1"/>
          <a:stretch/>
        </p:blipFill>
        <p:spPr bwMode="auto">
          <a:xfrm>
            <a:off x="0" y="235081"/>
            <a:ext cx="9144000" cy="65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/>
          <p:nvPr/>
        </p:nvSpPr>
        <p:spPr>
          <a:xfrm>
            <a:off x="1042919" y="235080"/>
            <a:ext cx="662436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European Biomass Industry Association</a:t>
            </a: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14" cstate="print">
            <a:lum/>
            <a:alphaModFix/>
          </a:blip>
          <a:srcRect/>
          <a:stretch>
            <a:fillRect/>
          </a:stretch>
        </p:blipFill>
        <p:spPr>
          <a:xfrm>
            <a:off x="181080" y="141120"/>
            <a:ext cx="791640" cy="7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17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/>
          <a:stretch>
            <a:fillRect/>
          </a:stretch>
        </p:blipFill>
        <p:spPr>
          <a:xfrm>
            <a:off x="0" y="6000840"/>
            <a:ext cx="9143640" cy="8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4"/>
          <p:cNvSpPr/>
          <p:nvPr/>
        </p:nvSpPr>
        <p:spPr>
          <a:xfrm>
            <a:off x="3357360" y="142920"/>
            <a:ext cx="578628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European Biomass Industry Association</a:t>
            </a:r>
          </a:p>
        </p:txBody>
      </p:sp>
      <p:pic>
        <p:nvPicPr>
          <p:cNvPr id="7" name="Picture 28"/>
          <p:cNvPicPr>
            <a:picLocks noChangeAspect="1"/>
          </p:cNvPicPr>
          <p:nvPr/>
        </p:nvPicPr>
        <p:blipFill>
          <a:blip r:embed="rId14" cstate="print">
            <a:lum/>
            <a:alphaModFix/>
          </a:blip>
          <a:srcRect/>
          <a:stretch>
            <a:fillRect/>
          </a:stretch>
        </p:blipFill>
        <p:spPr>
          <a:xfrm>
            <a:off x="142920" y="142920"/>
            <a:ext cx="791640" cy="7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10"/>
          <p:cNvSpPr/>
          <p:nvPr userDrawn="1"/>
        </p:nvSpPr>
        <p:spPr>
          <a:xfrm>
            <a:off x="846974" y="6605875"/>
            <a:ext cx="8294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 sz="1800"/>
            </a:pP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Natural Gas Summit,</a:t>
            </a:r>
            <a:r>
              <a:rPr lang="it-IT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Sino – EU 2016,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Bejing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, China</a:t>
            </a:r>
            <a:endParaRPr lang="it-IT" sz="1200" b="1" i="0" u="none" strike="noStrike" kern="1200" spc="0" dirty="0">
              <a:ln>
                <a:noFill/>
              </a:ln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0">
        <a:tabLst/>
        <a:defRPr lang="en-GB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salimbeni@eubia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524000" y="1867404"/>
            <a:ext cx="74212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Strategies for biogas production, upgrade and application in the context of EU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bioeconomy</a:t>
            </a:r>
            <a:endParaRPr lang="it-IT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36035" y="4421949"/>
            <a:ext cx="720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Bio</a:t>
            </a:r>
            <a:r>
              <a:rPr lang="it-IT" dirty="0"/>
              <a:t> Natural Gas Summit, Sino – EU 2016, </a:t>
            </a:r>
            <a:r>
              <a:rPr lang="it-IT" dirty="0" err="1"/>
              <a:t>Bejing</a:t>
            </a:r>
            <a:r>
              <a:rPr lang="it-IT" dirty="0"/>
              <a:t>, China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7322" y="914401"/>
            <a:ext cx="826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/>
              <a:t>Why</a:t>
            </a:r>
            <a:r>
              <a:rPr lang="it-IT" sz="3600" b="1" dirty="0"/>
              <a:t> </a:t>
            </a:r>
            <a:r>
              <a:rPr lang="it-IT" sz="3600" b="1" dirty="0" err="1"/>
              <a:t>upgrading</a:t>
            </a:r>
            <a:r>
              <a:rPr lang="it-IT" sz="3600" b="1" dirty="0"/>
              <a:t> Biogas </a:t>
            </a:r>
            <a:r>
              <a:rPr lang="it-IT" sz="3600" b="1" dirty="0" err="1"/>
              <a:t>into</a:t>
            </a:r>
            <a:r>
              <a:rPr lang="it-IT" sz="3600" b="1" dirty="0"/>
              <a:t> </a:t>
            </a:r>
            <a:r>
              <a:rPr lang="it-IT" sz="3600" b="1" dirty="0" err="1"/>
              <a:t>Biomethane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5774" y="1815548"/>
            <a:ext cx="88524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err="1"/>
              <a:t>Incomes</a:t>
            </a:r>
            <a:r>
              <a:rPr lang="it-IT" dirty="0"/>
              <a:t> </a:t>
            </a:r>
            <a:r>
              <a:rPr lang="it-IT" dirty="0" err="1"/>
              <a:t>obtained</a:t>
            </a:r>
            <a:r>
              <a:rPr lang="it-IT" dirty="0"/>
              <a:t> by biogas </a:t>
            </a:r>
            <a:r>
              <a:rPr lang="it-IT" dirty="0" err="1"/>
              <a:t>utilization</a:t>
            </a:r>
            <a:r>
              <a:rPr lang="it-IT" dirty="0"/>
              <a:t> in CHP </a:t>
            </a:r>
            <a:r>
              <a:rPr lang="it-IT" dirty="0" err="1"/>
              <a:t>engines</a:t>
            </a:r>
            <a:r>
              <a:rPr lang="it-IT" dirty="0"/>
              <a:t> for </a:t>
            </a:r>
            <a:r>
              <a:rPr lang="it-IT" dirty="0" err="1"/>
              <a:t>electricity</a:t>
            </a:r>
            <a:r>
              <a:rPr lang="it-IT" dirty="0"/>
              <a:t> production are </a:t>
            </a:r>
            <a:r>
              <a:rPr lang="it-IT" dirty="0" err="1"/>
              <a:t>uncertain</a:t>
            </a:r>
            <a:r>
              <a:rPr lang="it-IT" dirty="0"/>
              <a:t> and </a:t>
            </a:r>
            <a:r>
              <a:rPr lang="it-IT" dirty="0" err="1"/>
              <a:t>related</a:t>
            </a:r>
            <a:r>
              <a:rPr lang="it-IT" dirty="0"/>
              <a:t> to MS </a:t>
            </a:r>
            <a:r>
              <a:rPr lang="it-IT" dirty="0" err="1"/>
              <a:t>applied</a:t>
            </a:r>
            <a:r>
              <a:rPr lang="it-IT" dirty="0"/>
              <a:t> </a:t>
            </a:r>
            <a:r>
              <a:rPr lang="it-IT" dirty="0" err="1"/>
              <a:t>feed</a:t>
            </a:r>
            <a:r>
              <a:rPr lang="it-IT" dirty="0"/>
              <a:t> in </a:t>
            </a:r>
            <a:r>
              <a:rPr lang="it-IT" dirty="0" err="1"/>
              <a:t>tariffs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err="1"/>
              <a:t>Bio-electricity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</a:t>
            </a:r>
            <a:r>
              <a:rPr lang="it-IT" dirty="0" err="1"/>
              <a:t>represents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the 35% of the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contained</a:t>
            </a:r>
            <a:r>
              <a:rPr lang="it-IT" dirty="0"/>
              <a:t> in the biogas.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Biogas </a:t>
            </a:r>
            <a:r>
              <a:rPr lang="it-IT" dirty="0" err="1"/>
              <a:t>upgrading</a:t>
            </a:r>
            <a:r>
              <a:rPr lang="it-IT" dirty="0"/>
              <a:t> </a:t>
            </a:r>
            <a:r>
              <a:rPr lang="it-IT" dirty="0" err="1"/>
              <a:t>recovers</a:t>
            </a:r>
            <a:r>
              <a:rPr lang="it-IT" dirty="0"/>
              <a:t> 95-98% of the </a:t>
            </a:r>
            <a:r>
              <a:rPr lang="it-IT" dirty="0" err="1"/>
              <a:t>total</a:t>
            </a:r>
            <a:r>
              <a:rPr lang="it-IT" dirty="0"/>
              <a:t> biogas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 (</a:t>
            </a:r>
            <a:r>
              <a:rPr lang="it-IT" dirty="0" err="1"/>
              <a:t>incentives</a:t>
            </a:r>
            <a:r>
              <a:rPr lang="it-IT" dirty="0"/>
              <a:t> on </a:t>
            </a:r>
            <a:r>
              <a:rPr lang="it-IT" dirty="0" err="1"/>
              <a:t>biomethane</a:t>
            </a:r>
            <a:r>
              <a:rPr lang="it-IT" dirty="0"/>
              <a:t> can be </a:t>
            </a:r>
            <a:r>
              <a:rPr lang="it-IT" dirty="0" err="1"/>
              <a:t>higher</a:t>
            </a:r>
            <a:r>
              <a:rPr lang="it-IT" dirty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commission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fostering</a:t>
            </a:r>
            <a:r>
              <a:rPr lang="it-IT" dirty="0"/>
              <a:t> the </a:t>
            </a:r>
            <a:r>
              <a:rPr lang="it-IT" dirty="0" err="1"/>
              <a:t>utilization</a:t>
            </a:r>
            <a:r>
              <a:rPr lang="it-IT" dirty="0"/>
              <a:t> of </a:t>
            </a:r>
            <a:r>
              <a:rPr lang="it-IT" dirty="0" err="1"/>
              <a:t>biomethane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vehicle</a:t>
            </a:r>
            <a:r>
              <a:rPr lang="it-IT" dirty="0"/>
              <a:t> </a:t>
            </a:r>
            <a:r>
              <a:rPr lang="it-IT" dirty="0" err="1"/>
              <a:t>fuel</a:t>
            </a:r>
            <a:r>
              <a:rPr lang="it-IT" dirty="0"/>
              <a:t> to reduce GHG </a:t>
            </a:r>
            <a:r>
              <a:rPr lang="it-IT" dirty="0" err="1"/>
              <a:t>emission</a:t>
            </a:r>
            <a:r>
              <a:rPr lang="it-IT" dirty="0"/>
              <a:t> in </a:t>
            </a:r>
            <a:r>
              <a:rPr lang="it-IT" dirty="0" err="1"/>
              <a:t>transportation</a:t>
            </a:r>
            <a:r>
              <a:rPr lang="it-IT" dirty="0"/>
              <a:t> </a:t>
            </a:r>
            <a:r>
              <a:rPr lang="it-IT" dirty="0" err="1"/>
              <a:t>sector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err="1"/>
              <a:t>Biomethane</a:t>
            </a:r>
            <a:r>
              <a:rPr lang="it-IT" dirty="0"/>
              <a:t> </a:t>
            </a:r>
            <a:r>
              <a:rPr lang="it-IT" dirty="0" err="1"/>
              <a:t>injection</a:t>
            </a:r>
            <a:r>
              <a:rPr lang="it-IT" dirty="0"/>
              <a:t> in </a:t>
            </a:r>
            <a:r>
              <a:rPr lang="it-IT" dirty="0" err="1"/>
              <a:t>national</a:t>
            </a:r>
            <a:r>
              <a:rPr lang="it-IT" dirty="0"/>
              <a:t> </a:t>
            </a:r>
            <a:r>
              <a:rPr lang="it-IT" dirty="0" err="1"/>
              <a:t>grids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 the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efficiency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err="1"/>
              <a:t>Now</a:t>
            </a:r>
            <a:r>
              <a:rPr lang="it-IT" dirty="0"/>
              <a:t> Biogas </a:t>
            </a:r>
            <a:r>
              <a:rPr lang="it-IT" dirty="0" err="1"/>
              <a:t>upgrading</a:t>
            </a:r>
            <a:r>
              <a:rPr lang="it-IT" dirty="0"/>
              <a:t> </a:t>
            </a:r>
            <a:r>
              <a:rPr lang="it-IT" dirty="0" err="1"/>
              <a:t>technologies</a:t>
            </a:r>
            <a:r>
              <a:rPr lang="it-IT" dirty="0"/>
              <a:t> are more competitive an </a:t>
            </a:r>
            <a:r>
              <a:rPr lang="it-IT" dirty="0" err="1"/>
              <a:t>highly</a:t>
            </a:r>
            <a:r>
              <a:rPr lang="it-IT" dirty="0"/>
              <a:t> </a:t>
            </a:r>
            <a:r>
              <a:rPr lang="it-IT" dirty="0" err="1"/>
              <a:t>efficient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err="1"/>
              <a:t>Most</a:t>
            </a:r>
            <a:r>
              <a:rPr lang="it-IT" dirty="0"/>
              <a:t> of EU </a:t>
            </a:r>
            <a:r>
              <a:rPr lang="it-IT" dirty="0" err="1"/>
              <a:t>member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the </a:t>
            </a:r>
            <a:r>
              <a:rPr lang="it-IT" dirty="0" err="1"/>
              <a:t>biomethane</a:t>
            </a:r>
            <a:r>
              <a:rPr lang="it-IT" dirty="0"/>
              <a:t> </a:t>
            </a:r>
            <a:r>
              <a:rPr lang="it-IT" dirty="0" err="1"/>
              <a:t>injection</a:t>
            </a:r>
            <a:r>
              <a:rPr lang="it-IT" dirty="0"/>
              <a:t> to the </a:t>
            </a:r>
            <a:r>
              <a:rPr lang="it-IT" dirty="0" err="1"/>
              <a:t>national</a:t>
            </a:r>
            <a:r>
              <a:rPr lang="it-IT" dirty="0"/>
              <a:t> </a:t>
            </a:r>
            <a:r>
              <a:rPr lang="it-IT" dirty="0" err="1"/>
              <a:t>grid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4447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5861" y="2067338"/>
            <a:ext cx="7752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rgbClr val="C00000"/>
                </a:solidFill>
              </a:rPr>
              <a:t>Overview</a:t>
            </a:r>
            <a:r>
              <a:rPr lang="it-IT" sz="4000" b="1" dirty="0">
                <a:solidFill>
                  <a:srgbClr val="C00000"/>
                </a:solidFill>
              </a:rPr>
              <a:t> on </a:t>
            </a:r>
            <a:r>
              <a:rPr lang="it-IT" sz="4000" b="1" dirty="0" err="1">
                <a:solidFill>
                  <a:srgbClr val="C00000"/>
                </a:solidFill>
              </a:rPr>
              <a:t>different</a:t>
            </a:r>
            <a:r>
              <a:rPr lang="it-IT" sz="4000" b="1" dirty="0">
                <a:solidFill>
                  <a:srgbClr val="C00000"/>
                </a:solidFill>
              </a:rPr>
              <a:t> Biogas </a:t>
            </a:r>
            <a:r>
              <a:rPr lang="it-IT" sz="4000" b="1" dirty="0" err="1">
                <a:solidFill>
                  <a:srgbClr val="C00000"/>
                </a:solidFill>
              </a:rPr>
              <a:t>plants</a:t>
            </a:r>
            <a:r>
              <a:rPr lang="it-IT" sz="4000" b="1" dirty="0">
                <a:solidFill>
                  <a:srgbClr val="C00000"/>
                </a:solidFill>
              </a:rPr>
              <a:t> for </a:t>
            </a:r>
            <a:r>
              <a:rPr lang="it-IT" sz="4000" b="1" dirty="0" err="1">
                <a:solidFill>
                  <a:srgbClr val="C00000"/>
                </a:solidFill>
              </a:rPr>
              <a:t>energy</a:t>
            </a:r>
            <a:r>
              <a:rPr lang="it-IT" sz="4000" b="1" dirty="0">
                <a:solidFill>
                  <a:srgbClr val="C00000"/>
                </a:solidFill>
              </a:rPr>
              <a:t> production and </a:t>
            </a:r>
            <a:r>
              <a:rPr lang="it-IT" sz="4000" b="1" dirty="0" err="1">
                <a:solidFill>
                  <a:srgbClr val="C00000"/>
                </a:solidFill>
              </a:rPr>
              <a:t>upgrading</a:t>
            </a:r>
            <a:r>
              <a:rPr lang="it-IT" sz="4000" b="1" dirty="0">
                <a:solidFill>
                  <a:srgbClr val="C00000"/>
                </a:solidFill>
              </a:rPr>
              <a:t> to </a:t>
            </a:r>
            <a:r>
              <a:rPr lang="it-IT" sz="4000" b="1" dirty="0" err="1">
                <a:solidFill>
                  <a:srgbClr val="C00000"/>
                </a:solidFill>
              </a:rPr>
              <a:t>biomethane</a:t>
            </a:r>
            <a:r>
              <a:rPr lang="it-IT" sz="4000" b="1" dirty="0">
                <a:solidFill>
                  <a:srgbClr val="C00000"/>
                </a:solidFill>
              </a:rPr>
              <a:t> in EU</a:t>
            </a:r>
          </a:p>
        </p:txBody>
      </p:sp>
    </p:spTree>
    <p:extLst>
      <p:ext uri="{BB962C8B-B14F-4D97-AF65-F5344CB8AC3E}">
        <p14:creationId xmlns:p14="http://schemas.microsoft.com/office/powerpoint/2010/main" xmlns="" val="172747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con angoli arrotondati 20"/>
          <p:cNvSpPr/>
          <p:nvPr/>
        </p:nvSpPr>
        <p:spPr>
          <a:xfrm>
            <a:off x="92861" y="4047899"/>
            <a:ext cx="8970636" cy="2710710"/>
          </a:xfrm>
          <a:prstGeom prst="roundRect">
            <a:avLst>
              <a:gd name="adj" fmla="val 933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/>
          <p:cNvSpPr/>
          <p:nvPr/>
        </p:nvSpPr>
        <p:spPr>
          <a:xfrm>
            <a:off x="79609" y="2269594"/>
            <a:ext cx="8970636" cy="1682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99" r="15217"/>
          <a:stretch/>
        </p:blipFill>
        <p:spPr>
          <a:xfrm>
            <a:off x="298869" y="2370136"/>
            <a:ext cx="1490174" cy="144480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991468"/>
            <a:ext cx="914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/>
              <a:t>Sewage</a:t>
            </a:r>
            <a:r>
              <a:rPr lang="it-IT" sz="2400" b="1" dirty="0"/>
              <a:t> </a:t>
            </a:r>
            <a:r>
              <a:rPr lang="it-IT" sz="2400" b="1" dirty="0" err="1"/>
              <a:t>sludge</a:t>
            </a:r>
            <a:r>
              <a:rPr lang="it-IT" sz="2400" b="1" dirty="0"/>
              <a:t> treatment </a:t>
            </a:r>
            <a:r>
              <a:rPr lang="it-IT" sz="2400" b="1" dirty="0" err="1"/>
              <a:t>plant</a:t>
            </a:r>
            <a:r>
              <a:rPr lang="it-IT" sz="2400" b="1" dirty="0"/>
              <a:t>: </a:t>
            </a:r>
            <a:r>
              <a:rPr lang="it-IT" sz="2400" b="1" dirty="0" err="1"/>
              <a:t>Minworth</a:t>
            </a:r>
            <a:r>
              <a:rPr lang="it-IT" sz="2400" b="1" dirty="0"/>
              <a:t> STW - </a:t>
            </a:r>
            <a:r>
              <a:rPr lang="it-IT" sz="2400" b="1" dirty="0" err="1"/>
              <a:t>Sutton</a:t>
            </a:r>
            <a:r>
              <a:rPr lang="it-IT" sz="2400" b="1" dirty="0"/>
              <a:t> </a:t>
            </a:r>
            <a:r>
              <a:rPr lang="it-IT" sz="2400" b="1" dirty="0" err="1"/>
              <a:t>Coldfield</a:t>
            </a:r>
            <a:r>
              <a:rPr lang="it-IT" sz="2400" b="1" dirty="0"/>
              <a:t>, UK</a:t>
            </a:r>
          </a:p>
        </p:txBody>
      </p:sp>
      <p:sp>
        <p:nvSpPr>
          <p:cNvPr id="6" name="Rettangolo 5"/>
          <p:cNvSpPr/>
          <p:nvPr/>
        </p:nvSpPr>
        <p:spPr>
          <a:xfrm>
            <a:off x="95480" y="1844880"/>
            <a:ext cx="414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Treats sewage sludge of 1.7 million people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54402" y="2887658"/>
            <a:ext cx="188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9</a:t>
            </a:r>
            <a:r>
              <a:rPr lang="en-GB" dirty="0"/>
              <a:t> CHP engines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/>
          <a:srcRect l="19130" t="24287" r="51739" b="4310"/>
          <a:stretch/>
        </p:blipFill>
        <p:spPr>
          <a:xfrm>
            <a:off x="7174066" y="4270690"/>
            <a:ext cx="1677399" cy="231164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401329" y="2900910"/>
            <a:ext cx="2558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56 </a:t>
            </a:r>
            <a:r>
              <a:rPr lang="en-GB" sz="2800" b="1" dirty="0" err="1"/>
              <a:t>GWh</a:t>
            </a:r>
            <a:r>
              <a:rPr lang="en-GB" b="1" dirty="0" err="1"/>
              <a:t>el</a:t>
            </a:r>
            <a:r>
              <a:rPr lang="en-GB" dirty="0"/>
              <a:t>. produced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803690" y="2887658"/>
            <a:ext cx="247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20 </a:t>
            </a:r>
            <a:r>
              <a:rPr lang="en-GB" sz="2800" b="1" dirty="0" err="1"/>
              <a:t>Gwh</a:t>
            </a:r>
            <a:r>
              <a:rPr lang="en-GB" b="1" dirty="0" err="1"/>
              <a:t>el</a:t>
            </a:r>
            <a:r>
              <a:rPr lang="en-GB" b="1" dirty="0"/>
              <a:t>.</a:t>
            </a:r>
            <a:r>
              <a:rPr lang="en-GB" sz="2800" b="1" dirty="0"/>
              <a:t> </a:t>
            </a:r>
            <a:r>
              <a:rPr lang="en-GB" dirty="0"/>
              <a:t>exported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24020" y="1896802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4,000 </a:t>
            </a:r>
            <a:r>
              <a:rPr lang="it-IT" dirty="0" err="1"/>
              <a:t>cubic</a:t>
            </a:r>
            <a:r>
              <a:rPr lang="it-IT" dirty="0"/>
              <a:t> </a:t>
            </a:r>
            <a:r>
              <a:rPr lang="it-IT" dirty="0" err="1"/>
              <a:t>meters</a:t>
            </a:r>
            <a:r>
              <a:rPr lang="it-IT" dirty="0"/>
              <a:t>/hour of biogas </a:t>
            </a:r>
            <a:r>
              <a:rPr lang="it-IT" dirty="0" err="1"/>
              <a:t>produced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385163" y="2368787"/>
            <a:ext cx="647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Biogas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utilisation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strategy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until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2011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85702" y="3455204"/>
            <a:ext cx="66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/>
              <a:t>About</a:t>
            </a:r>
            <a:r>
              <a:rPr lang="it-IT" i="1" dirty="0"/>
              <a:t> 40 </a:t>
            </a:r>
            <a:r>
              <a:rPr lang="it-IT" i="1" dirty="0" err="1"/>
              <a:t>GWh</a:t>
            </a:r>
            <a:r>
              <a:rPr lang="it-IT" i="1" dirty="0"/>
              <a:t> of </a:t>
            </a:r>
            <a:r>
              <a:rPr lang="it-IT" i="1" dirty="0" err="1"/>
              <a:t>heat</a:t>
            </a:r>
            <a:r>
              <a:rPr lang="it-IT" i="1" dirty="0"/>
              <a:t> </a:t>
            </a:r>
            <a:r>
              <a:rPr lang="it-IT" i="1" dirty="0" err="1"/>
              <a:t>losses</a:t>
            </a:r>
            <a:endParaRPr lang="it-IT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09127" y="4270690"/>
            <a:ext cx="536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New biogas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upgrading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solution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adopted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41252" y="4860806"/>
            <a:ext cx="692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1200 m</a:t>
            </a:r>
            <a:r>
              <a:rPr lang="it-IT" b="1" baseline="30000" dirty="0"/>
              <a:t>3</a:t>
            </a:r>
            <a:r>
              <a:rPr lang="it-IT" b="1" dirty="0"/>
              <a:t>/h </a:t>
            </a:r>
            <a:r>
              <a:rPr lang="it-IT" dirty="0"/>
              <a:t>biogas </a:t>
            </a:r>
            <a:r>
              <a:rPr lang="it-IT" dirty="0" err="1"/>
              <a:t>upgraded</a:t>
            </a:r>
            <a:r>
              <a:rPr lang="it-IT" dirty="0"/>
              <a:t> -&gt; </a:t>
            </a:r>
            <a:r>
              <a:rPr lang="it-IT" b="1" dirty="0"/>
              <a:t>720 m</a:t>
            </a:r>
            <a:r>
              <a:rPr lang="it-IT" b="1" baseline="30000" dirty="0"/>
              <a:t>3</a:t>
            </a:r>
            <a:r>
              <a:rPr lang="it-IT" b="1" dirty="0"/>
              <a:t>/h </a:t>
            </a:r>
            <a:r>
              <a:rPr lang="it-IT" dirty="0"/>
              <a:t>of </a:t>
            </a:r>
            <a:r>
              <a:rPr lang="it-IT" dirty="0" err="1"/>
              <a:t>Bio</a:t>
            </a:r>
            <a:r>
              <a:rPr lang="it-IT" dirty="0"/>
              <a:t> Natural gas </a:t>
            </a:r>
            <a:r>
              <a:rPr lang="it-IT" dirty="0" err="1"/>
              <a:t>produced</a:t>
            </a:r>
            <a:r>
              <a:rPr lang="it-IT" dirty="0"/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41252" y="5237439"/>
            <a:ext cx="692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2800 m</a:t>
            </a:r>
            <a:r>
              <a:rPr lang="it-IT" b="1" baseline="30000" dirty="0"/>
              <a:t>3</a:t>
            </a:r>
            <a:r>
              <a:rPr lang="it-IT" b="1" dirty="0"/>
              <a:t>/h </a:t>
            </a:r>
            <a:r>
              <a:rPr lang="it-IT" dirty="0"/>
              <a:t>biogas </a:t>
            </a:r>
            <a:r>
              <a:rPr lang="it-IT" dirty="0" err="1"/>
              <a:t>processed</a:t>
            </a:r>
            <a:r>
              <a:rPr lang="it-IT" dirty="0"/>
              <a:t> in CHP </a:t>
            </a:r>
            <a:r>
              <a:rPr lang="it-IT" dirty="0" err="1"/>
              <a:t>engines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41252" y="5639364"/>
            <a:ext cx="692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40 </a:t>
            </a:r>
            <a:r>
              <a:rPr lang="it-IT" b="1" dirty="0" err="1"/>
              <a:t>GWhel</a:t>
            </a:r>
            <a:r>
              <a:rPr lang="it-IT" b="1" dirty="0"/>
              <a:t> </a:t>
            </a:r>
            <a:r>
              <a:rPr lang="it-IT" dirty="0" err="1"/>
              <a:t>produced</a:t>
            </a:r>
            <a:r>
              <a:rPr lang="it-IT" dirty="0"/>
              <a:t> per 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41252" y="6046168"/>
            <a:ext cx="692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65 </a:t>
            </a:r>
            <a:r>
              <a:rPr lang="it-IT" b="1" dirty="0" err="1"/>
              <a:t>GWh</a:t>
            </a:r>
            <a:r>
              <a:rPr lang="it-IT" b="1" dirty="0"/>
              <a:t> </a:t>
            </a:r>
            <a:r>
              <a:rPr lang="it-IT" dirty="0"/>
              <a:t>of </a:t>
            </a:r>
            <a:r>
              <a:rPr lang="it-IT" dirty="0" err="1"/>
              <a:t>Bio</a:t>
            </a:r>
            <a:r>
              <a:rPr lang="it-IT" dirty="0"/>
              <a:t> Natural gas </a:t>
            </a:r>
            <a:r>
              <a:rPr lang="it-IT" dirty="0" err="1"/>
              <a:t>injected</a:t>
            </a:r>
            <a:r>
              <a:rPr lang="it-IT" dirty="0"/>
              <a:t> to the </a:t>
            </a:r>
            <a:r>
              <a:rPr lang="it-IT" dirty="0" err="1"/>
              <a:t>grid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385389" y="1372895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C00000"/>
                </a:solidFill>
              </a:rPr>
              <a:t>Main</a:t>
            </a:r>
            <a:r>
              <a:rPr lang="it-IT" b="1" dirty="0">
                <a:solidFill>
                  <a:srgbClr val="C00000"/>
                </a:solidFill>
              </a:rPr>
              <a:t> Target: Water treatment and </a:t>
            </a:r>
            <a:r>
              <a:rPr lang="it-IT" b="1" dirty="0" err="1">
                <a:solidFill>
                  <a:srgbClr val="C00000"/>
                </a:solidFill>
              </a:rPr>
              <a:t>disposal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1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T-Energie's largest ever AD plant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0" t="7396" r="3713" b="6317"/>
          <a:stretch/>
        </p:blipFill>
        <p:spPr bwMode="auto">
          <a:xfrm>
            <a:off x="172276" y="2862469"/>
            <a:ext cx="4399722" cy="27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102524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solidFill>
                  <a:srgbClr val="000000"/>
                </a:solidFill>
              </a:rPr>
              <a:t>Maize and sugar beet pulp treatment plant: </a:t>
            </a:r>
            <a:r>
              <a:rPr lang="en-GB" sz="2600" b="1" dirty="0" err="1">
                <a:solidFill>
                  <a:srgbClr val="000000"/>
                </a:solidFill>
              </a:rPr>
              <a:t>Rackwitz</a:t>
            </a:r>
            <a:r>
              <a:rPr lang="en-GB" sz="2600" b="1" dirty="0">
                <a:solidFill>
                  <a:srgbClr val="000000"/>
                </a:solidFill>
              </a:rPr>
              <a:t> - Germany</a:t>
            </a:r>
            <a:endParaRPr lang="it-IT" sz="2600" b="1" dirty="0"/>
          </a:p>
        </p:txBody>
      </p:sp>
      <p:sp>
        <p:nvSpPr>
          <p:cNvPr id="3" name="Rettangolo 2"/>
          <p:cNvSpPr/>
          <p:nvPr/>
        </p:nvSpPr>
        <p:spPr>
          <a:xfrm>
            <a:off x="86137" y="190394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12.2 million m3 of biogas produced/year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784035" y="3053619"/>
            <a:ext cx="39226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Primary Anaerobic digesters fermenters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secondary anaerobic fermenters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Digestate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storage tanks 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704520" y="1891362"/>
            <a:ext cx="4306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Gas upgrading capacity of 1,400 m3/h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-2" y="23306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6.7 million cubic metres of Bio Natural Gas produced per year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2276" y="5857461"/>
            <a:ext cx="897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Sugar </a:t>
            </a:r>
            <a:r>
              <a:rPr lang="it-IT" b="1" i="1" dirty="0" err="1"/>
              <a:t>crops</a:t>
            </a:r>
            <a:r>
              <a:rPr lang="it-IT" b="1" i="1" dirty="0"/>
              <a:t> processing: </a:t>
            </a:r>
            <a:r>
              <a:rPr lang="it-IT" b="1" i="1" dirty="0" err="1"/>
              <a:t>Very</a:t>
            </a:r>
            <a:r>
              <a:rPr lang="it-IT" b="1" i="1" dirty="0"/>
              <a:t> </a:t>
            </a:r>
            <a:r>
              <a:rPr lang="it-IT" b="1" i="1" dirty="0" err="1"/>
              <a:t>quick</a:t>
            </a:r>
            <a:r>
              <a:rPr lang="it-IT" b="1" i="1" dirty="0"/>
              <a:t> </a:t>
            </a:r>
            <a:r>
              <a:rPr lang="it-IT" b="1" i="1" dirty="0" err="1"/>
              <a:t>digestion</a:t>
            </a:r>
            <a:r>
              <a:rPr lang="it-IT" b="1" i="1" dirty="0"/>
              <a:t> and </a:t>
            </a:r>
            <a:r>
              <a:rPr lang="it-IT" b="1" i="1" dirty="0" err="1"/>
              <a:t>very</a:t>
            </a:r>
            <a:r>
              <a:rPr lang="it-IT" b="1" i="1" dirty="0"/>
              <a:t> </a:t>
            </a:r>
            <a:r>
              <a:rPr lang="it-IT" b="1" i="1" dirty="0" err="1"/>
              <a:t>homogenous</a:t>
            </a:r>
            <a:r>
              <a:rPr lang="it-IT" b="1" i="1" dirty="0"/>
              <a:t> </a:t>
            </a:r>
            <a:r>
              <a:rPr lang="it-IT" b="1" i="1" dirty="0" err="1"/>
              <a:t>substrate</a:t>
            </a:r>
            <a:endParaRPr lang="it-IT" b="1" i="1" dirty="0"/>
          </a:p>
        </p:txBody>
      </p:sp>
      <p:sp>
        <p:nvSpPr>
          <p:cNvPr id="8" name="Rettangolo 7"/>
          <p:cNvSpPr/>
          <p:nvPr/>
        </p:nvSpPr>
        <p:spPr>
          <a:xfrm>
            <a:off x="3001718" y="1413074"/>
            <a:ext cx="3044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Mai target: Gas production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317697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2156" y="967409"/>
            <a:ext cx="875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Food </a:t>
            </a:r>
            <a:r>
              <a:rPr lang="it-IT" sz="2800" b="1" dirty="0" err="1"/>
              <a:t>waste</a:t>
            </a:r>
            <a:r>
              <a:rPr lang="it-IT" sz="2800" b="1" dirty="0"/>
              <a:t> and </a:t>
            </a:r>
            <a:r>
              <a:rPr lang="it-IT" sz="2800" b="1" dirty="0" err="1"/>
              <a:t>sewage</a:t>
            </a:r>
            <a:r>
              <a:rPr lang="it-IT" sz="2800" b="1" dirty="0"/>
              <a:t> </a:t>
            </a:r>
            <a:r>
              <a:rPr lang="it-IT" sz="2800" b="1" dirty="0" err="1"/>
              <a:t>biomethane</a:t>
            </a:r>
            <a:r>
              <a:rPr lang="it-IT" sz="2800" b="1" dirty="0"/>
              <a:t> </a:t>
            </a:r>
            <a:r>
              <a:rPr lang="it-IT" sz="2800" b="1" dirty="0" err="1"/>
              <a:t>plant</a:t>
            </a:r>
            <a:r>
              <a:rPr lang="it-IT" sz="2800" b="1" dirty="0"/>
              <a:t> – </a:t>
            </a:r>
            <a:r>
              <a:rPr lang="it-IT" sz="2800" b="1" dirty="0" err="1"/>
              <a:t>Sweden</a:t>
            </a:r>
            <a:endParaRPr lang="it-IT" sz="2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21159" t="17327" r="17391" b="17714"/>
          <a:stretch/>
        </p:blipFill>
        <p:spPr>
          <a:xfrm>
            <a:off x="205517" y="3269602"/>
            <a:ext cx="4504057" cy="26769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59030" y="1403025"/>
            <a:ext cx="52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Main</a:t>
            </a:r>
            <a:r>
              <a:rPr lang="it-IT" b="1" dirty="0">
                <a:solidFill>
                  <a:srgbClr val="C00000"/>
                </a:solidFill>
              </a:rPr>
              <a:t> target: Waste treatment and </a:t>
            </a:r>
            <a:r>
              <a:rPr lang="it-IT" b="1" dirty="0" err="1">
                <a:solidFill>
                  <a:srgbClr val="C00000"/>
                </a:solidFill>
              </a:rPr>
              <a:t>energy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efficiency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03622" y="1860835"/>
            <a:ext cx="593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1,200 </a:t>
            </a:r>
            <a:r>
              <a:rPr lang="it-IT" dirty="0" err="1"/>
              <a:t>tons</a:t>
            </a:r>
            <a:r>
              <a:rPr lang="it-IT" dirty="0"/>
              <a:t> </a:t>
            </a:r>
            <a:r>
              <a:rPr lang="it-IT" dirty="0" err="1"/>
              <a:t>Food</a:t>
            </a:r>
            <a:r>
              <a:rPr lang="it-IT" dirty="0"/>
              <a:t> </a:t>
            </a:r>
            <a:r>
              <a:rPr lang="it-IT" dirty="0" err="1"/>
              <a:t>waste</a:t>
            </a:r>
            <a:r>
              <a:rPr lang="it-IT" dirty="0"/>
              <a:t> &amp; 24,000 m</a:t>
            </a:r>
            <a:r>
              <a:rPr lang="it-IT" baseline="30000" dirty="0"/>
              <a:t>3</a:t>
            </a:r>
            <a:r>
              <a:rPr lang="it-IT" dirty="0"/>
              <a:t> </a:t>
            </a:r>
            <a:r>
              <a:rPr lang="it-IT" dirty="0" err="1"/>
              <a:t>sewage</a:t>
            </a:r>
            <a:r>
              <a:rPr lang="it-IT" dirty="0"/>
              <a:t> (4% dry) per </a:t>
            </a:r>
            <a:r>
              <a:rPr lang="it-IT" dirty="0" err="1"/>
              <a:t>year</a:t>
            </a:r>
            <a:r>
              <a:rPr lang="it-IT" dirty="0"/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516835" y="2710092"/>
            <a:ext cx="8435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600,000 Nm3 of Bio Natural gas produced annually (water wash upgraded)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0559" y="2269596"/>
            <a:ext cx="739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First plant built in Sweden which had to deal with methane leaks (3%).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05517" y="6096000"/>
            <a:ext cx="856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/>
              <a:t>Main</a:t>
            </a:r>
            <a:r>
              <a:rPr lang="it-IT" b="1" i="1" dirty="0"/>
              <a:t> </a:t>
            </a:r>
            <a:r>
              <a:rPr lang="it-IT" b="1" i="1" dirty="0" err="1"/>
              <a:t>issues</a:t>
            </a:r>
            <a:r>
              <a:rPr lang="it-IT" b="1" i="1" dirty="0"/>
              <a:t>:  gas </a:t>
            </a:r>
            <a:r>
              <a:rPr lang="it-IT" b="1" i="1" dirty="0" err="1"/>
              <a:t>distribution</a:t>
            </a:r>
            <a:r>
              <a:rPr lang="it-IT" b="1" i="1" dirty="0"/>
              <a:t>, </a:t>
            </a:r>
            <a:r>
              <a:rPr lang="it-IT" b="1" i="1" dirty="0" err="1"/>
              <a:t>compression</a:t>
            </a:r>
            <a:r>
              <a:rPr lang="it-IT" b="1" i="1" dirty="0"/>
              <a:t> and </a:t>
            </a:r>
            <a:r>
              <a:rPr lang="it-IT" b="1" i="1" dirty="0" err="1"/>
              <a:t>transportation</a:t>
            </a:r>
            <a:endParaRPr lang="it-IT" b="1" i="1" dirty="0"/>
          </a:p>
        </p:txBody>
      </p:sp>
      <p:sp>
        <p:nvSpPr>
          <p:cNvPr id="11" name="Rettangolo 10"/>
          <p:cNvSpPr/>
          <p:nvPr/>
        </p:nvSpPr>
        <p:spPr>
          <a:xfrm>
            <a:off x="4840047" y="3035342"/>
            <a:ext cx="29327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b="1" dirty="0"/>
              <a:t>1</a:t>
            </a:r>
            <a:r>
              <a:rPr lang="en-GB" dirty="0"/>
              <a:t> Digester volume 1,300 m3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820796" y="3643306"/>
            <a:ext cx="2895280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b="1" dirty="0"/>
              <a:t>55°C </a:t>
            </a:r>
            <a:r>
              <a:rPr lang="en-GB" dirty="0"/>
              <a:t>process temperature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810853" y="5043048"/>
            <a:ext cx="39073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b="1" dirty="0"/>
              <a:t>6 Million € </a:t>
            </a:r>
            <a:r>
              <a:rPr lang="en-GB" dirty="0"/>
              <a:t>total investment costs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4820796" y="4314699"/>
            <a:ext cx="24814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b="1" dirty="0"/>
              <a:t>1600 </a:t>
            </a:r>
            <a:r>
              <a:rPr lang="en-GB" dirty="0"/>
              <a:t>t/year </a:t>
            </a:r>
            <a:r>
              <a:rPr lang="en-GB" dirty="0" err="1"/>
              <a:t>digestate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8217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1635" y="3021496"/>
            <a:ext cx="7633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err="1">
                <a:solidFill>
                  <a:srgbClr val="C00000"/>
                </a:solidFill>
              </a:rPr>
              <a:t>Main</a:t>
            </a:r>
            <a:r>
              <a:rPr lang="it-IT" sz="4800" b="1" dirty="0">
                <a:solidFill>
                  <a:srgbClr val="C00000"/>
                </a:solidFill>
              </a:rPr>
              <a:t> </a:t>
            </a:r>
            <a:r>
              <a:rPr lang="it-IT" sz="4800" b="1" dirty="0" err="1">
                <a:solidFill>
                  <a:srgbClr val="C00000"/>
                </a:solidFill>
              </a:rPr>
              <a:t>issues</a:t>
            </a:r>
            <a:r>
              <a:rPr lang="it-IT" sz="4800" b="1" dirty="0">
                <a:solidFill>
                  <a:srgbClr val="C00000"/>
                </a:solidFill>
              </a:rPr>
              <a:t> </a:t>
            </a:r>
            <a:r>
              <a:rPr lang="it-IT" sz="4800" b="1" dirty="0" err="1">
                <a:solidFill>
                  <a:srgbClr val="C00000"/>
                </a:solidFill>
              </a:rPr>
              <a:t>related</a:t>
            </a:r>
            <a:r>
              <a:rPr lang="it-IT" sz="4800" b="1" dirty="0">
                <a:solidFill>
                  <a:srgbClr val="C00000"/>
                </a:solidFill>
              </a:rPr>
              <a:t> to Biogas </a:t>
            </a:r>
            <a:r>
              <a:rPr lang="it-IT" sz="4800" b="1" dirty="0" err="1">
                <a:solidFill>
                  <a:srgbClr val="C00000"/>
                </a:solidFill>
              </a:rPr>
              <a:t>upgrading</a:t>
            </a:r>
            <a:r>
              <a:rPr lang="it-IT" sz="4800" b="1" dirty="0">
                <a:solidFill>
                  <a:srgbClr val="C00000"/>
                </a:solidFill>
              </a:rPr>
              <a:t> to </a:t>
            </a:r>
            <a:r>
              <a:rPr lang="it-IT" sz="4800" b="1" dirty="0" err="1">
                <a:solidFill>
                  <a:srgbClr val="C00000"/>
                </a:solidFill>
              </a:rPr>
              <a:t>Bio-methane</a:t>
            </a:r>
            <a:endParaRPr lang="it-IT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2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5163" y="1597681"/>
            <a:ext cx="86735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most significant technologies in European region at present are:</a:t>
            </a:r>
          </a:p>
          <a:p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water scrubbing  - </a:t>
            </a:r>
            <a:r>
              <a:rPr lang="it-IT" dirty="0"/>
              <a:t>WATS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pressure swing adsorption - </a:t>
            </a:r>
            <a:r>
              <a:rPr lang="it-IT" dirty="0"/>
              <a:t>PSA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chemical scrubbing  - </a:t>
            </a:r>
            <a:r>
              <a:rPr lang="it-IT" dirty="0"/>
              <a:t>CHEMS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physical scrubbing - </a:t>
            </a:r>
            <a:r>
              <a:rPr lang="it-IT" dirty="0"/>
              <a:t>PHYS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Membrane separation - </a:t>
            </a:r>
            <a:r>
              <a:rPr lang="it-IT" dirty="0"/>
              <a:t>MEMS</a:t>
            </a:r>
            <a:endParaRPr lang="it-IT" dirty="0">
              <a:solidFill>
                <a:srgbClr val="00000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707820"/>
              </p:ext>
            </p:extLst>
          </p:nvPr>
        </p:nvGraphicFramePr>
        <p:xfrm>
          <a:off x="245164" y="3833046"/>
          <a:ext cx="8673549" cy="2719827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2299253">
                  <a:extLst>
                    <a:ext uri="{9D8B030D-6E8A-4147-A177-3AD203B41FA5}">
                      <a16:colId xmlns:a16="http://schemas.microsoft.com/office/drawing/2014/main" xmlns="" val="636619812"/>
                    </a:ext>
                  </a:extLst>
                </a:gridCol>
                <a:gridCol w="1212071">
                  <a:extLst>
                    <a:ext uri="{9D8B030D-6E8A-4147-A177-3AD203B41FA5}">
                      <a16:colId xmlns:a16="http://schemas.microsoft.com/office/drawing/2014/main" xmlns="" val="3699745915"/>
                    </a:ext>
                  </a:extLst>
                </a:gridCol>
                <a:gridCol w="1239582">
                  <a:extLst>
                    <a:ext uri="{9D8B030D-6E8A-4147-A177-3AD203B41FA5}">
                      <a16:colId xmlns:a16="http://schemas.microsoft.com/office/drawing/2014/main" xmlns="" val="1105771417"/>
                    </a:ext>
                  </a:extLst>
                </a:gridCol>
                <a:gridCol w="1043502">
                  <a:extLst>
                    <a:ext uri="{9D8B030D-6E8A-4147-A177-3AD203B41FA5}">
                      <a16:colId xmlns:a16="http://schemas.microsoft.com/office/drawing/2014/main" xmlns="" val="3258017173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xmlns="" val="1275944549"/>
                    </a:ext>
                  </a:extLst>
                </a:gridCol>
                <a:gridCol w="1669774">
                  <a:extLst>
                    <a:ext uri="{9D8B030D-6E8A-4147-A177-3AD203B41FA5}">
                      <a16:colId xmlns:a16="http://schemas.microsoft.com/office/drawing/2014/main" xmlns="" val="1654199058"/>
                    </a:ext>
                  </a:extLst>
                </a:gridCol>
              </a:tblGrid>
              <a:tr h="323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H2S </a:t>
                      </a:r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removal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Pressure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CH</a:t>
                      </a:r>
                      <a:r>
                        <a:rPr lang="it-IT" sz="1600" b="1" u="none" strike="noStrike" baseline="-25000" dirty="0">
                          <a:effectLst/>
                          <a:latin typeface="+mn-lt"/>
                        </a:rPr>
                        <a:t>4</a:t>
                      </a:r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yield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CH</a:t>
                      </a:r>
                      <a:r>
                        <a:rPr lang="it-IT" sz="1600" b="1" u="none" strike="noStrike" baseline="-25000" dirty="0">
                          <a:effectLst/>
                          <a:latin typeface="+mn-lt"/>
                        </a:rPr>
                        <a:t>4</a:t>
                      </a:r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purity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gas flow </a:t>
                      </a:r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capacity</a:t>
                      </a:r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(m</a:t>
                      </a:r>
                      <a:r>
                        <a:rPr lang="it-IT" sz="1600" b="1" u="none" strike="noStrike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/h)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1054394"/>
                  </a:ext>
                </a:extLst>
              </a:tr>
              <a:tr h="4670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water </a:t>
                      </a:r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scrubbing</a:t>
                      </a:r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 err="1">
                          <a:effectLst/>
                          <a:latin typeface="+mn-lt"/>
                        </a:rPr>
                        <a:t>Not</a:t>
                      </a:r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0" u="none" strike="noStrike" dirty="0" err="1">
                          <a:effectLst/>
                          <a:latin typeface="+mn-lt"/>
                        </a:rPr>
                        <a:t>needed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6 to 12 bar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>
                          <a:effectLst/>
                          <a:latin typeface="+mn-lt"/>
                        </a:rPr>
                        <a:t>94%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>
                          <a:effectLst/>
                          <a:latin typeface="+mn-lt"/>
                        </a:rPr>
                        <a:t>98%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>
                          <a:effectLst/>
                          <a:latin typeface="+mn-lt"/>
                        </a:rPr>
                        <a:t>500-2000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0739031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Pressure swing </a:t>
                      </a:r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adsorption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 err="1">
                          <a:effectLst/>
                          <a:latin typeface="+mn-lt"/>
                        </a:rPr>
                        <a:t>Not</a:t>
                      </a:r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0" u="none" strike="noStrike" dirty="0" err="1">
                          <a:effectLst/>
                          <a:latin typeface="+mn-lt"/>
                        </a:rPr>
                        <a:t>needed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4 to 10 bar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91%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98%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>
                          <a:effectLst/>
                          <a:latin typeface="+mn-lt"/>
                        </a:rPr>
                        <a:t> &gt; 2000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9489804"/>
                  </a:ext>
                </a:extLst>
              </a:tr>
              <a:tr h="455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chemical</a:t>
                      </a:r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scrubbing</a:t>
                      </a:r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>
                          <a:effectLst/>
                          <a:latin typeface="+mn-lt"/>
                        </a:rPr>
                        <a:t>Needed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1 atm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90%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99%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500-1000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8869496"/>
                  </a:ext>
                </a:extLst>
              </a:tr>
              <a:tr h="41471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physical</a:t>
                      </a:r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scrubbing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>
                          <a:effectLst/>
                          <a:latin typeface="+mn-lt"/>
                        </a:rPr>
                        <a:t>Not Needed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7 to 8 bar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90%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94-98%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500-2000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9762902"/>
                  </a:ext>
                </a:extLst>
              </a:tr>
              <a:tr h="44832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membrane </a:t>
                      </a:r>
                      <a:r>
                        <a:rPr lang="it-IT" sz="1600" b="1" u="none" strike="noStrike" dirty="0" err="1">
                          <a:effectLst/>
                          <a:latin typeface="+mn-lt"/>
                        </a:rPr>
                        <a:t>separation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 err="1">
                          <a:effectLst/>
                          <a:latin typeface="+mn-lt"/>
                        </a:rPr>
                        <a:t>Not</a:t>
                      </a:r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0" u="none" strike="noStrike" dirty="0" err="1">
                          <a:effectLst/>
                          <a:latin typeface="+mn-lt"/>
                        </a:rPr>
                        <a:t>needed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20  to 36 bar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78%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97-99.5%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u="none" strike="noStrike" dirty="0">
                          <a:effectLst/>
                          <a:latin typeface="+mn-lt"/>
                        </a:rPr>
                        <a:t>&lt;300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732179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45162" y="971406"/>
            <a:ext cx="867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Biogas </a:t>
            </a:r>
            <a:r>
              <a:rPr lang="it-IT" sz="2400" b="1" dirty="0" err="1"/>
              <a:t>upgrading</a:t>
            </a:r>
            <a:r>
              <a:rPr lang="it-IT" sz="2400" b="1" dirty="0"/>
              <a:t> to </a:t>
            </a:r>
            <a:r>
              <a:rPr lang="it-IT" sz="2400" b="1" dirty="0" err="1"/>
              <a:t>Bio</a:t>
            </a:r>
            <a:r>
              <a:rPr lang="it-IT" sz="2400" b="1" dirty="0"/>
              <a:t> </a:t>
            </a:r>
            <a:r>
              <a:rPr lang="it-IT" sz="2400" b="1" dirty="0" err="1"/>
              <a:t>methane</a:t>
            </a:r>
            <a:r>
              <a:rPr lang="it-IT" sz="2400" b="1" dirty="0"/>
              <a:t>: </a:t>
            </a:r>
            <a:r>
              <a:rPr lang="it-IT" sz="2400" b="1" dirty="0" err="1"/>
              <a:t>Most</a:t>
            </a:r>
            <a:r>
              <a:rPr lang="it-IT" sz="2400" b="1" dirty="0"/>
              <a:t> </a:t>
            </a:r>
            <a:r>
              <a:rPr lang="it-IT" sz="2400" b="1" dirty="0" err="1"/>
              <a:t>used</a:t>
            </a:r>
            <a:r>
              <a:rPr lang="it-IT" sz="2400" b="1" dirty="0"/>
              <a:t> </a:t>
            </a:r>
            <a:r>
              <a:rPr lang="it-IT" sz="2400" b="1" dirty="0" err="1"/>
              <a:t>technologies</a:t>
            </a:r>
            <a:r>
              <a:rPr lang="it-IT" sz="2400" b="1" dirty="0"/>
              <a:t> in EU</a:t>
            </a:r>
          </a:p>
        </p:txBody>
      </p:sp>
    </p:spTree>
    <p:extLst>
      <p:ext uri="{BB962C8B-B14F-4D97-AF65-F5344CB8AC3E}">
        <p14:creationId xmlns:p14="http://schemas.microsoft.com/office/powerpoint/2010/main" xmlns="" val="174139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521" t="49291" r="10145" b="19002"/>
          <a:stretch/>
        </p:blipFill>
        <p:spPr>
          <a:xfrm>
            <a:off x="1378227" y="2358891"/>
            <a:ext cx="7620000" cy="16300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377" t="43620" r="12609" b="14620"/>
          <a:stretch/>
        </p:blipFill>
        <p:spPr>
          <a:xfrm>
            <a:off x="185530" y="4161185"/>
            <a:ext cx="7407965" cy="214685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5530" y="1646297"/>
            <a:ext cx="8706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most preferable technology is WATS with almost 40 % share, followed by PSA and CHEMS (both around 25 % share).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" y="101595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Energy </a:t>
            </a:r>
            <a:r>
              <a:rPr lang="it-IT" sz="2400" b="1" dirty="0" err="1"/>
              <a:t>consumption</a:t>
            </a:r>
            <a:r>
              <a:rPr lang="it-IT" sz="2400" b="1" dirty="0"/>
              <a:t> and </a:t>
            </a:r>
            <a:r>
              <a:rPr lang="it-IT" sz="2400" b="1" dirty="0" err="1"/>
              <a:t>costs</a:t>
            </a:r>
            <a:r>
              <a:rPr lang="it-IT" sz="2400" b="1" dirty="0"/>
              <a:t> of Biogas </a:t>
            </a:r>
            <a:r>
              <a:rPr lang="it-IT" sz="2400" b="1" dirty="0" err="1"/>
              <a:t>upgrading</a:t>
            </a:r>
            <a:r>
              <a:rPr lang="it-IT" sz="2400" b="1" dirty="0"/>
              <a:t> </a:t>
            </a:r>
            <a:r>
              <a:rPr lang="it-IT" sz="2400" b="1" dirty="0" err="1"/>
              <a:t>technologies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0643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7991" y="5326218"/>
            <a:ext cx="8653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The economies of scale favour larger biogas plants where the desired scale should be between 500 and 1,400 Nm</a:t>
            </a:r>
            <a:r>
              <a:rPr lang="en-GB" sz="2000" b="1" baseline="30000" dirty="0">
                <a:solidFill>
                  <a:srgbClr val="C00000"/>
                </a:solidFill>
              </a:rPr>
              <a:t>3</a:t>
            </a:r>
            <a:r>
              <a:rPr lang="en-GB" sz="2000" b="1" dirty="0">
                <a:solidFill>
                  <a:srgbClr val="C00000"/>
                </a:solidFill>
              </a:rPr>
              <a:t>/h of raw biogas.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7991" y="1869046"/>
            <a:ext cx="8653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Upgrading biogas in small scale biogas plants (150-300 Nm</a:t>
            </a:r>
            <a:r>
              <a:rPr lang="en-GB" b="1" baseline="30000" dirty="0">
                <a:solidFill>
                  <a:srgbClr val="C00000"/>
                </a:solidFill>
              </a:rPr>
              <a:t>3</a:t>
            </a:r>
            <a:r>
              <a:rPr lang="en-GB" b="1" dirty="0">
                <a:solidFill>
                  <a:srgbClr val="C00000"/>
                </a:solidFill>
              </a:rPr>
              <a:t>/h) doesn’t give a valid payback time as both investment and operational costs are too high.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31027" y="3892578"/>
            <a:ext cx="416118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/>
              <a:t>According to Urban (2009) the investment costs for a biogas upgrading plant treating 500 Nm</a:t>
            </a:r>
            <a:r>
              <a:rPr lang="en-GB" baseline="30000" dirty="0"/>
              <a:t>3 </a:t>
            </a:r>
            <a:r>
              <a:rPr lang="en-GB" dirty="0"/>
              <a:t>biogas/h are on the average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1,000,000 €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7991" y="3067746"/>
            <a:ext cx="8653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For a plant treating 2,000 Nm</a:t>
            </a:r>
            <a:r>
              <a:rPr lang="en-GB" baseline="30000" dirty="0"/>
              <a:t>3</a:t>
            </a:r>
            <a:r>
              <a:rPr lang="en-GB" dirty="0"/>
              <a:t> biogas/h the costs are 1,500 €/Nm</a:t>
            </a:r>
            <a:r>
              <a:rPr lang="en-GB" baseline="30000" dirty="0"/>
              <a:t>3</a:t>
            </a:r>
            <a:r>
              <a:rPr lang="en-GB" dirty="0"/>
              <a:t> and for a plant treating 500 Nm3 biogas/h the costs are on average 2,000 – 2300 €/Nm</a:t>
            </a:r>
            <a:r>
              <a:rPr lang="en-GB" baseline="30000" dirty="0"/>
              <a:t>3</a:t>
            </a:r>
            <a:r>
              <a:rPr lang="en-GB" dirty="0"/>
              <a:t>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38540" y="3892578"/>
            <a:ext cx="416118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/>
              <a:t>According to AEBIOM (2013), CHP engine processing about 500 Nm</a:t>
            </a:r>
            <a:r>
              <a:rPr lang="en-GB" baseline="30000" dirty="0"/>
              <a:t>3</a:t>
            </a:r>
            <a:r>
              <a:rPr lang="en-GB" dirty="0"/>
              <a:t>/h biogas costs around 600-650 €/</a:t>
            </a:r>
            <a:r>
              <a:rPr lang="en-GB" dirty="0" err="1"/>
              <a:t>kWe</a:t>
            </a:r>
            <a:r>
              <a:rPr lang="en-GB" dirty="0"/>
              <a:t>, which means:</a:t>
            </a:r>
          </a:p>
          <a:p>
            <a:pPr algn="ctr"/>
            <a:r>
              <a:rPr lang="en-GB" dirty="0"/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590-650,000 €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5044" y="820967"/>
            <a:ext cx="8627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A high </a:t>
            </a:r>
            <a:r>
              <a:rPr lang="it-IT" sz="3200" b="1" dirty="0" err="1"/>
              <a:t>investment</a:t>
            </a:r>
            <a:endParaRPr lang="it-IT" sz="3200" b="1" dirty="0"/>
          </a:p>
          <a:p>
            <a:pPr algn="ctr"/>
            <a:r>
              <a:rPr lang="it-IT" sz="2400" b="1" dirty="0"/>
              <a:t>The </a:t>
            </a:r>
            <a:r>
              <a:rPr lang="it-IT" sz="2400" b="1" dirty="0" err="1"/>
              <a:t>economic</a:t>
            </a:r>
            <a:r>
              <a:rPr lang="it-IT" sz="2400" b="1" dirty="0"/>
              <a:t> </a:t>
            </a:r>
            <a:r>
              <a:rPr lang="it-IT" sz="2400" b="1" dirty="0" err="1"/>
              <a:t>bottleneck</a:t>
            </a:r>
            <a:r>
              <a:rPr lang="it-IT" sz="2400" b="1" dirty="0"/>
              <a:t> of Biogas upgrading facilities</a:t>
            </a:r>
          </a:p>
        </p:txBody>
      </p:sp>
      <p:sp>
        <p:nvSpPr>
          <p:cNvPr id="8" name="Rettangolo 7"/>
          <p:cNvSpPr/>
          <p:nvPr/>
        </p:nvSpPr>
        <p:spPr>
          <a:xfrm>
            <a:off x="82826" y="2603777"/>
            <a:ext cx="8898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There is a large amount of small scale family farms in Europe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63668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7078" y="1908313"/>
            <a:ext cx="7832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</a:rPr>
              <a:t>The </a:t>
            </a:r>
            <a:r>
              <a:rPr lang="it-IT" sz="4800" b="1" dirty="0" err="1">
                <a:solidFill>
                  <a:srgbClr val="C00000"/>
                </a:solidFill>
              </a:rPr>
              <a:t>great</a:t>
            </a:r>
            <a:r>
              <a:rPr lang="it-IT" sz="4800" b="1" dirty="0">
                <a:solidFill>
                  <a:srgbClr val="C00000"/>
                </a:solidFill>
              </a:rPr>
              <a:t> </a:t>
            </a:r>
            <a:r>
              <a:rPr lang="it-IT" sz="4800" b="1" dirty="0" err="1">
                <a:solidFill>
                  <a:srgbClr val="C00000"/>
                </a:solidFill>
              </a:rPr>
              <a:t>Bottleneck</a:t>
            </a:r>
            <a:r>
              <a:rPr lang="it-IT" sz="4800" b="1" dirty="0">
                <a:solidFill>
                  <a:srgbClr val="C00000"/>
                </a:solidFill>
              </a:rPr>
              <a:t>: </a:t>
            </a:r>
            <a:r>
              <a:rPr lang="it-IT" sz="4800" b="1" dirty="0" err="1">
                <a:solidFill>
                  <a:srgbClr val="C00000"/>
                </a:solidFill>
              </a:rPr>
              <a:t>Digestate</a:t>
            </a:r>
            <a:r>
              <a:rPr lang="it-IT" sz="4800" b="1" dirty="0">
                <a:solidFill>
                  <a:srgbClr val="C00000"/>
                </a:solidFill>
              </a:rPr>
              <a:t> </a:t>
            </a:r>
            <a:r>
              <a:rPr lang="it-IT" sz="4800" b="1" dirty="0" err="1">
                <a:solidFill>
                  <a:srgbClr val="C00000"/>
                </a:solidFill>
              </a:rPr>
              <a:t>disposal</a:t>
            </a:r>
            <a:r>
              <a:rPr lang="it-IT" sz="4800" b="1" dirty="0">
                <a:solidFill>
                  <a:srgbClr val="C00000"/>
                </a:solidFill>
              </a:rPr>
              <a:t> and </a:t>
            </a:r>
            <a:r>
              <a:rPr lang="it-IT" sz="4800" b="1" dirty="0" err="1">
                <a:solidFill>
                  <a:srgbClr val="C00000"/>
                </a:solidFill>
              </a:rPr>
              <a:t>reutilization</a:t>
            </a:r>
            <a:endParaRPr lang="it-IT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78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/>
          <p:nvPr/>
        </p:nvSpPr>
        <p:spPr>
          <a:xfrm>
            <a:off x="172278" y="1818864"/>
            <a:ext cx="6910653" cy="622605"/>
          </a:xfrm>
          <a:prstGeom prst="roundRect">
            <a:avLst/>
          </a:prstGeom>
          <a:solidFill>
            <a:srgbClr val="2A8515"/>
          </a:solidFill>
          <a:ln w="9360">
            <a:solidFill>
              <a:srgbClr val="808000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341280" marR="0" lvl="0" indent="-34092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200" b="1" u="none" strike="noStrike" kern="1200" spc="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EUBIA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327078" y="1785565"/>
            <a:ext cx="1571399" cy="157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72278" y="3890764"/>
            <a:ext cx="2004718" cy="1828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5"/>
          <p:cNvSpPr/>
          <p:nvPr/>
        </p:nvSpPr>
        <p:spPr>
          <a:xfrm>
            <a:off x="2412457" y="4035845"/>
            <a:ext cx="6486021" cy="62260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200" b="1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Microsoft YaHei" pitchFamily="2"/>
                <a:cs typeface="Arial" pitchFamily="2"/>
              </a:rPr>
              <a:t>EUBREN</a:t>
            </a:r>
            <a:r>
              <a:rPr lang="it-IT" sz="2800" b="1" i="0" u="none" strike="noStrike" kern="1200" spc="0" dirty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endParaRPr lang="it-IT" sz="2400" b="1" i="0" u="none" strike="noStrike" kern="1200" spc="0" dirty="0">
              <a:ln>
                <a:noFill/>
              </a:ln>
              <a:solidFill>
                <a:schemeClr val="bg1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ttangolo 7"/>
          <p:cNvSpPr/>
          <p:nvPr/>
        </p:nvSpPr>
        <p:spPr>
          <a:xfrm>
            <a:off x="3322395" y="5218144"/>
            <a:ext cx="4864925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341280" marR="0" lvl="0" indent="-34092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1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Researching</a:t>
            </a:r>
            <a:r>
              <a:rPr lang="it-IT" sz="180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for </a:t>
            </a:r>
            <a:r>
              <a:rPr lang="it-IT" sz="1800" b="0" i="1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Bioeconomy</a:t>
            </a:r>
            <a:endParaRPr lang="it-IT" sz="1800" b="0" i="1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24226" y="2987632"/>
            <a:ext cx="4263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280" lvl="0" indent="-340920" algn="ctr">
              <a:spcBef>
                <a:spcPts val="899"/>
              </a:spcBef>
              <a:defRPr sz="1800"/>
            </a:pPr>
            <a:r>
              <a:rPr lang="it-IT" i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Supporting</a:t>
            </a:r>
            <a:r>
              <a:rPr lang="it-IT" i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Biomass</a:t>
            </a:r>
            <a:r>
              <a:rPr lang="it-IT" i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Sector </a:t>
            </a:r>
            <a:r>
              <a:rPr lang="it-IT" i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at</a:t>
            </a:r>
            <a:r>
              <a:rPr lang="it-IT" i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all</a:t>
            </a:r>
            <a:r>
              <a:rPr lang="it-IT" i="1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Levels</a:t>
            </a:r>
            <a:endParaRPr lang="it-IT" i="1" dirty="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85839" y="2513148"/>
            <a:ext cx="6797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280" lvl="0" indent="-340920" algn="ctr">
              <a:spcBef>
                <a:spcPts val="899"/>
              </a:spcBef>
              <a:defRPr sz="1800"/>
            </a:pP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The </a:t>
            </a:r>
            <a:r>
              <a:rPr lang="it-IT" sz="2400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European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Biomass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Industry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Association</a:t>
            </a:r>
            <a:endParaRPr lang="it-IT" sz="2400" dirty="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12458" y="4769731"/>
            <a:ext cx="6499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The </a:t>
            </a:r>
            <a:r>
              <a:rPr lang="it-IT" sz="24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European</a:t>
            </a:r>
            <a:r>
              <a:rPr lang="it-IT" sz="24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Biomass</a:t>
            </a:r>
            <a:r>
              <a:rPr lang="it-IT" sz="24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Research</a:t>
            </a:r>
            <a:r>
              <a:rPr lang="it-IT" sz="24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Network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2278" y="788476"/>
            <a:ext cx="8726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/>
              <a:t>Who</a:t>
            </a:r>
            <a:r>
              <a:rPr lang="it-IT" sz="4400" b="1" dirty="0"/>
              <a:t> </a:t>
            </a:r>
            <a:r>
              <a:rPr lang="it-IT" sz="4400" b="1" dirty="0" err="1"/>
              <a:t>is</a:t>
            </a:r>
            <a:r>
              <a:rPr lang="it-IT" sz="4400" b="1" dirty="0"/>
              <a:t> </a:t>
            </a:r>
            <a:r>
              <a:rPr lang="it-IT" sz="4400" b="1" dirty="0" err="1"/>
              <a:t>speaking</a:t>
            </a:r>
            <a:endParaRPr lang="it-IT" sz="4400" b="1" dirty="0"/>
          </a:p>
        </p:txBody>
      </p:sp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>
            <a:spLocks noChangeArrowheads="1"/>
          </p:cNvSpPr>
          <p:nvPr/>
        </p:nvSpPr>
        <p:spPr bwMode="auto">
          <a:xfrm>
            <a:off x="0" y="92868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 err="1"/>
              <a:t>Digestate</a:t>
            </a:r>
            <a:r>
              <a:rPr lang="it-IT" altLang="it-IT" sz="2800" b="1" dirty="0"/>
              <a:t> </a:t>
            </a:r>
            <a:r>
              <a:rPr lang="it-IT" altLang="it-IT" sz="2800" b="1" dirty="0" err="1"/>
              <a:t>disposal</a:t>
            </a:r>
            <a:r>
              <a:rPr lang="it-IT" altLang="it-IT" sz="2800" b="1" dirty="0"/>
              <a:t> &amp; treatment </a:t>
            </a:r>
            <a:r>
              <a:rPr lang="it-IT" altLang="it-IT" sz="2800" b="1" dirty="0" err="1"/>
              <a:t>costs</a:t>
            </a:r>
            <a:endParaRPr lang="it-IT" altLang="it-IT" sz="2800" b="1" dirty="0"/>
          </a:p>
          <a:p>
            <a:pPr algn="ctr" eaLnBrk="1" hangingPunct="1"/>
            <a:endParaRPr lang="it-IT" altLang="it-IT" sz="2800" b="1" dirty="0"/>
          </a:p>
        </p:txBody>
      </p:sp>
      <p:sp>
        <p:nvSpPr>
          <p:cNvPr id="3" name="CasellaDiTesto 3"/>
          <p:cNvSpPr txBox="1">
            <a:spLocks noChangeArrowheads="1"/>
          </p:cNvSpPr>
          <p:nvPr/>
        </p:nvSpPr>
        <p:spPr bwMode="auto">
          <a:xfrm>
            <a:off x="39756" y="1493906"/>
            <a:ext cx="901779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it-IT" altLang="it-IT" dirty="0">
                <a:latin typeface="+mn-lt"/>
              </a:rPr>
              <a:t>Nitrate </a:t>
            </a:r>
            <a:r>
              <a:rPr lang="it-IT" altLang="it-IT" dirty="0" err="1">
                <a:latin typeface="+mn-lt"/>
              </a:rPr>
              <a:t>directives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represent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problem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all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around</a:t>
            </a:r>
            <a:r>
              <a:rPr lang="it-IT" altLang="it-IT" dirty="0">
                <a:latin typeface="+mn-lt"/>
              </a:rPr>
              <a:t> Europe. </a:t>
            </a:r>
            <a:r>
              <a:rPr lang="it-IT" altLang="it-IT" dirty="0" err="1">
                <a:latin typeface="+mn-lt"/>
              </a:rPr>
              <a:t>Digestate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disposal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is</a:t>
            </a:r>
            <a:r>
              <a:rPr lang="it-IT" altLang="it-IT" dirty="0">
                <a:latin typeface="+mn-lt"/>
              </a:rPr>
              <a:t> a </a:t>
            </a:r>
            <a:r>
              <a:rPr lang="it-IT" altLang="it-IT" dirty="0" err="1">
                <a:latin typeface="+mn-lt"/>
              </a:rPr>
              <a:t>bottleneck</a:t>
            </a:r>
            <a:r>
              <a:rPr lang="it-IT" altLang="it-IT" dirty="0">
                <a:latin typeface="+mn-lt"/>
              </a:rPr>
              <a:t> due to </a:t>
            </a:r>
            <a:r>
              <a:rPr lang="it-IT" altLang="it-IT" dirty="0" err="1">
                <a:latin typeface="+mn-lt"/>
              </a:rPr>
              <a:t>exceeding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nitrogen</a:t>
            </a:r>
            <a:r>
              <a:rPr lang="it-IT" altLang="it-IT" dirty="0">
                <a:latin typeface="+mn-lt"/>
              </a:rPr>
              <a:t> (and </a:t>
            </a:r>
            <a:r>
              <a:rPr lang="it-IT" altLang="it-IT" dirty="0" err="1">
                <a:latin typeface="+mn-lt"/>
              </a:rPr>
              <a:t>ammonia</a:t>
            </a:r>
            <a:r>
              <a:rPr lang="it-IT" altLang="it-IT" dirty="0">
                <a:latin typeface="+mn-lt"/>
              </a:rPr>
              <a:t>) and heavy </a:t>
            </a:r>
            <a:r>
              <a:rPr lang="it-IT" altLang="it-IT" dirty="0" err="1">
                <a:latin typeface="+mn-lt"/>
              </a:rPr>
              <a:t>metals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content</a:t>
            </a:r>
            <a:r>
              <a:rPr lang="it-IT" altLang="it-IT" dirty="0">
                <a:latin typeface="+mn-lt"/>
              </a:rPr>
              <a:t>.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it-IT" altLang="it-IT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it-IT" altLang="it-IT" dirty="0" err="1">
                <a:latin typeface="+mn-lt"/>
              </a:rPr>
              <a:t>Digestate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tratment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requires</a:t>
            </a:r>
            <a:r>
              <a:rPr lang="it-IT" altLang="it-IT" dirty="0">
                <a:latin typeface="+mn-lt"/>
              </a:rPr>
              <a:t> high </a:t>
            </a:r>
            <a:r>
              <a:rPr lang="it-IT" altLang="it-IT" dirty="0" err="1">
                <a:latin typeface="+mn-lt"/>
              </a:rPr>
              <a:t>amount</a:t>
            </a:r>
            <a:r>
              <a:rPr lang="it-IT" altLang="it-IT" dirty="0">
                <a:latin typeface="+mn-lt"/>
              </a:rPr>
              <a:t> of </a:t>
            </a:r>
            <a:r>
              <a:rPr lang="it-IT" altLang="it-IT" dirty="0" err="1">
                <a:latin typeface="+mn-lt"/>
              </a:rPr>
              <a:t>energy</a:t>
            </a:r>
            <a:r>
              <a:rPr lang="it-IT" altLang="it-IT" dirty="0">
                <a:latin typeface="+mn-lt"/>
              </a:rPr>
              <a:t> and </a:t>
            </a:r>
            <a:r>
              <a:rPr lang="it-IT" altLang="it-IT" dirty="0" err="1">
                <a:latin typeface="+mn-lt"/>
              </a:rPr>
              <a:t>represents</a:t>
            </a:r>
            <a:r>
              <a:rPr lang="it-IT" altLang="it-IT" dirty="0">
                <a:latin typeface="+mn-lt"/>
              </a:rPr>
              <a:t> one of the </a:t>
            </a:r>
            <a:r>
              <a:rPr lang="it-IT" altLang="it-IT" dirty="0" err="1">
                <a:latin typeface="+mn-lt"/>
              </a:rPr>
              <a:t>most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relevant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costs</a:t>
            </a:r>
            <a:r>
              <a:rPr lang="it-IT" altLang="it-IT" dirty="0">
                <a:latin typeface="+mn-lt"/>
              </a:rPr>
              <a:t>. </a:t>
            </a:r>
          </a:p>
          <a:p>
            <a:pPr eaLnBrk="1" hangingPunct="1"/>
            <a:endParaRPr lang="it-IT" altLang="it-IT" dirty="0">
              <a:latin typeface="+mn-lt"/>
            </a:endParaRPr>
          </a:p>
          <a:p>
            <a:pPr algn="ctr" eaLnBrk="1" hangingPunct="1"/>
            <a:r>
              <a:rPr lang="it-IT" altLang="it-IT" sz="2400" b="1" dirty="0" err="1">
                <a:solidFill>
                  <a:srgbClr val="C00000"/>
                </a:solidFill>
                <a:latin typeface="+mn-lt"/>
              </a:rPr>
              <a:t>Digestate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 treatment and </a:t>
            </a:r>
            <a:r>
              <a:rPr lang="it-IT" altLang="it-IT" sz="2400" b="1" dirty="0" err="1">
                <a:solidFill>
                  <a:srgbClr val="C00000"/>
                </a:solidFill>
                <a:latin typeface="+mn-lt"/>
              </a:rPr>
              <a:t>disposal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altLang="it-IT" sz="2400" b="1" dirty="0" err="1">
                <a:solidFill>
                  <a:srgbClr val="C00000"/>
                </a:solidFill>
                <a:latin typeface="+mn-lt"/>
              </a:rPr>
              <a:t>costs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 in Europe start from 15 €/ton</a:t>
            </a:r>
            <a:endParaRPr lang="it-IT" altLang="it-IT" dirty="0">
              <a:latin typeface="+mn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008" y="3874967"/>
            <a:ext cx="90177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dirty="0"/>
              <a:t>the </a:t>
            </a:r>
            <a:r>
              <a:rPr lang="it-IT" altLang="it-IT" dirty="0" err="1"/>
              <a:t>digestate</a:t>
            </a:r>
            <a:r>
              <a:rPr lang="it-IT" altLang="it-IT" dirty="0"/>
              <a:t> treatment </a:t>
            </a:r>
            <a:r>
              <a:rPr lang="it-IT" altLang="it-IT" dirty="0" err="1"/>
              <a:t>would</a:t>
            </a:r>
            <a:r>
              <a:rPr lang="it-IT" altLang="it-IT" dirty="0"/>
              <a:t> </a:t>
            </a:r>
            <a:r>
              <a:rPr lang="it-IT" altLang="it-IT" dirty="0" err="1"/>
              <a:t>allow</a:t>
            </a:r>
            <a:r>
              <a:rPr lang="it-IT" altLang="it-IT" dirty="0"/>
              <a:t> to </a:t>
            </a:r>
            <a:r>
              <a:rPr lang="it-IT" altLang="it-IT" dirty="0" err="1"/>
              <a:t>have</a:t>
            </a:r>
            <a:r>
              <a:rPr lang="it-IT" altLang="it-IT" dirty="0"/>
              <a:t> a </a:t>
            </a:r>
            <a:r>
              <a:rPr lang="it-IT" altLang="it-IT" dirty="0" err="1"/>
              <a:t>good</a:t>
            </a:r>
            <a:r>
              <a:rPr lang="it-IT" altLang="it-IT" dirty="0"/>
              <a:t> </a:t>
            </a:r>
            <a:r>
              <a:rPr lang="it-IT" altLang="it-IT" dirty="0" err="1"/>
              <a:t>biofertilizer</a:t>
            </a:r>
            <a:r>
              <a:rPr lang="it-IT" altLang="it-IT" dirty="0"/>
              <a:t> to be </a:t>
            </a:r>
            <a:r>
              <a:rPr lang="it-IT" altLang="it-IT" dirty="0" err="1"/>
              <a:t>also</a:t>
            </a:r>
            <a:r>
              <a:rPr lang="it-IT" altLang="it-IT" dirty="0"/>
              <a:t> </a:t>
            </a:r>
            <a:r>
              <a:rPr lang="it-IT" altLang="it-IT" dirty="0" err="1"/>
              <a:t>traded</a:t>
            </a:r>
            <a:r>
              <a:rPr lang="it-IT" altLang="it-IT" dirty="0"/>
              <a:t> </a:t>
            </a:r>
            <a:r>
              <a:rPr lang="it-IT" altLang="it-IT" dirty="0" err="1"/>
              <a:t>among</a:t>
            </a:r>
            <a:r>
              <a:rPr lang="it-IT" altLang="it-IT" dirty="0"/>
              <a:t> </a:t>
            </a:r>
            <a:r>
              <a:rPr lang="it-IT" altLang="it-IT" dirty="0" err="1"/>
              <a:t>other</a:t>
            </a:r>
            <a:r>
              <a:rPr lang="it-IT" altLang="it-IT" dirty="0"/>
              <a:t> </a:t>
            </a:r>
            <a:r>
              <a:rPr lang="it-IT" altLang="it-IT" dirty="0" err="1"/>
              <a:t>farmers</a:t>
            </a:r>
            <a:r>
              <a:rPr lang="it-IT" altLang="it-IT" dirty="0"/>
              <a:t> for </a:t>
            </a:r>
            <a:r>
              <a:rPr lang="it-IT" altLang="it-IT" dirty="0" err="1"/>
              <a:t>bio</a:t>
            </a:r>
            <a:r>
              <a:rPr lang="it-IT" altLang="it-IT" dirty="0"/>
              <a:t>-food production.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altLang="it-IT" dirty="0" err="1"/>
              <a:t>Digestate</a:t>
            </a:r>
            <a:r>
              <a:rPr lang="it-IT" altLang="it-IT" dirty="0"/>
              <a:t> upgrading </a:t>
            </a:r>
            <a:r>
              <a:rPr lang="it-IT" altLang="it-IT" dirty="0" err="1"/>
              <a:t>would</a:t>
            </a:r>
            <a:r>
              <a:rPr lang="it-IT" altLang="it-IT" dirty="0"/>
              <a:t> be </a:t>
            </a:r>
            <a:r>
              <a:rPr lang="it-IT" altLang="it-IT" dirty="0" err="1"/>
              <a:t>beneficial</a:t>
            </a:r>
            <a:r>
              <a:rPr lang="it-IT" altLang="it-IT" dirty="0"/>
              <a:t> for:</a:t>
            </a:r>
          </a:p>
          <a:p>
            <a:endParaRPr lang="it-IT" alt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 err="1"/>
              <a:t>Phosphorus</a:t>
            </a:r>
            <a:r>
              <a:rPr lang="it-IT" altLang="it-IT" dirty="0"/>
              <a:t> </a:t>
            </a:r>
            <a:r>
              <a:rPr lang="it-IT" altLang="it-IT" dirty="0" err="1"/>
              <a:t>recycling</a:t>
            </a:r>
            <a:endParaRPr lang="it-IT" alt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 err="1"/>
              <a:t>Organic</a:t>
            </a:r>
            <a:r>
              <a:rPr lang="it-IT" altLang="it-IT" dirty="0"/>
              <a:t> </a:t>
            </a:r>
            <a:r>
              <a:rPr lang="it-IT" altLang="it-IT" dirty="0" err="1"/>
              <a:t>Nitrogen</a:t>
            </a:r>
            <a:r>
              <a:rPr lang="it-IT" altLang="it-IT" dirty="0"/>
              <a:t> input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 err="1"/>
              <a:t>Avoid</a:t>
            </a:r>
            <a:r>
              <a:rPr lang="it-IT" altLang="it-IT" dirty="0"/>
              <a:t> </a:t>
            </a:r>
            <a:r>
              <a:rPr lang="it-IT" altLang="it-IT" dirty="0" err="1"/>
              <a:t>soil</a:t>
            </a:r>
            <a:r>
              <a:rPr lang="it-IT" altLang="it-IT" dirty="0"/>
              <a:t> </a:t>
            </a:r>
            <a:r>
              <a:rPr lang="it-IT" altLang="it-IT" dirty="0" err="1"/>
              <a:t>erosion</a:t>
            </a:r>
            <a:r>
              <a:rPr lang="it-IT" alt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/>
              <a:t>Reduce </a:t>
            </a:r>
            <a:r>
              <a:rPr lang="it-IT" altLang="it-IT" dirty="0" err="1"/>
              <a:t>synthetic</a:t>
            </a:r>
            <a:r>
              <a:rPr lang="it-IT" altLang="it-IT" dirty="0"/>
              <a:t> </a:t>
            </a:r>
            <a:r>
              <a:rPr lang="it-IT" altLang="it-IT" dirty="0" err="1"/>
              <a:t>fertilizers</a:t>
            </a:r>
            <a:r>
              <a:rPr lang="it-IT" altLang="it-IT" dirty="0"/>
              <a:t> GHG </a:t>
            </a:r>
            <a:r>
              <a:rPr lang="it-IT" altLang="it-IT" dirty="0" err="1"/>
              <a:t>emission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371744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6942690" y="3107531"/>
            <a:ext cx="1071563" cy="1071563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7942815" y="3405706"/>
            <a:ext cx="1000125" cy="100012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513815" y="2286000"/>
            <a:ext cx="1143000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442377" y="3071813"/>
            <a:ext cx="928688" cy="928687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228190" y="3000375"/>
            <a:ext cx="928687" cy="9286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5228190" y="3143250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Heat</a:t>
            </a:r>
          </a:p>
          <a:p>
            <a:pPr algn="ctr" eaLnBrk="1" hangingPunct="1"/>
            <a:r>
              <a:rPr lang="it-IT" altLang="it-IT" sz="1400" b="1"/>
              <a:t>savings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4370940" y="3286125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Electricity savings</a:t>
            </a:r>
          </a:p>
        </p:txBody>
      </p:sp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4442377" y="2500313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Electricity for sale</a:t>
            </a:r>
          </a:p>
        </p:txBody>
      </p:sp>
      <p:sp>
        <p:nvSpPr>
          <p:cNvPr id="10" name="CasellaDiTesto 17"/>
          <p:cNvSpPr txBox="1">
            <a:spLocks noChangeArrowheads="1"/>
          </p:cNvSpPr>
          <p:nvPr/>
        </p:nvSpPr>
        <p:spPr bwMode="auto">
          <a:xfrm>
            <a:off x="7799940" y="3620018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Annual costs</a:t>
            </a:r>
          </a:p>
        </p:txBody>
      </p:sp>
      <p:sp>
        <p:nvSpPr>
          <p:cNvPr id="11" name="CasellaDiTesto 19"/>
          <p:cNvSpPr txBox="1">
            <a:spLocks noChangeArrowheads="1"/>
          </p:cNvSpPr>
          <p:nvPr/>
        </p:nvSpPr>
        <p:spPr bwMode="auto">
          <a:xfrm>
            <a:off x="6799815" y="3321844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Grid connection</a:t>
            </a:r>
          </a:p>
        </p:txBody>
      </p:sp>
      <p:sp>
        <p:nvSpPr>
          <p:cNvPr id="12" name="Ovale 11"/>
          <p:cNvSpPr/>
          <p:nvPr/>
        </p:nvSpPr>
        <p:spPr>
          <a:xfrm>
            <a:off x="6967745" y="3976687"/>
            <a:ext cx="1285875" cy="1285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6"/>
          <p:cNvSpPr txBox="1">
            <a:spLocks noChangeArrowheads="1"/>
          </p:cNvSpPr>
          <p:nvPr/>
        </p:nvSpPr>
        <p:spPr bwMode="auto">
          <a:xfrm>
            <a:off x="6942690" y="4410593"/>
            <a:ext cx="128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/>
              <a:t>Investment</a:t>
            </a:r>
          </a:p>
        </p:txBody>
      </p:sp>
      <p:sp>
        <p:nvSpPr>
          <p:cNvPr id="14" name="Ovale 13"/>
          <p:cNvSpPr/>
          <p:nvPr/>
        </p:nvSpPr>
        <p:spPr>
          <a:xfrm>
            <a:off x="7942815" y="4143375"/>
            <a:ext cx="1143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18"/>
          <p:cNvSpPr txBox="1">
            <a:spLocks noChangeArrowheads="1"/>
          </p:cNvSpPr>
          <p:nvPr/>
        </p:nvSpPr>
        <p:spPr bwMode="auto">
          <a:xfrm>
            <a:off x="7871377" y="4429125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Digestate treatment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14438"/>
            <a:ext cx="472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24"/>
          <p:cNvSpPr>
            <a:spLocks noChangeArrowheads="1"/>
          </p:cNvSpPr>
          <p:nvPr/>
        </p:nvSpPr>
        <p:spPr bwMode="auto">
          <a:xfrm>
            <a:off x="142874" y="1447180"/>
            <a:ext cx="42243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it-IT" altLang="it-IT" dirty="0">
                <a:latin typeface="+mn-lt"/>
              </a:rPr>
              <a:t>Nitrate </a:t>
            </a:r>
            <a:r>
              <a:rPr lang="it-IT" altLang="it-IT" dirty="0" err="1">
                <a:latin typeface="+mn-lt"/>
              </a:rPr>
              <a:t>directives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represent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problem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all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around</a:t>
            </a:r>
            <a:r>
              <a:rPr lang="it-IT" altLang="it-IT" dirty="0">
                <a:latin typeface="+mn-lt"/>
              </a:rPr>
              <a:t> Europe.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it-IT" altLang="it-IT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it-IT" altLang="it-IT" dirty="0" err="1">
                <a:latin typeface="+mn-lt"/>
              </a:rPr>
              <a:t>Digestate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disposal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is</a:t>
            </a:r>
            <a:r>
              <a:rPr lang="it-IT" altLang="it-IT" dirty="0">
                <a:latin typeface="+mn-lt"/>
              </a:rPr>
              <a:t> a </a:t>
            </a:r>
            <a:r>
              <a:rPr lang="it-IT" altLang="it-IT" dirty="0" err="1">
                <a:latin typeface="+mn-lt"/>
              </a:rPr>
              <a:t>bottleneck</a:t>
            </a:r>
            <a:r>
              <a:rPr lang="it-IT" altLang="it-IT" dirty="0">
                <a:latin typeface="+mn-lt"/>
              </a:rPr>
              <a:t> due to </a:t>
            </a:r>
            <a:r>
              <a:rPr lang="it-IT" altLang="it-IT" dirty="0" err="1">
                <a:latin typeface="+mn-lt"/>
              </a:rPr>
              <a:t>exceeding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nitrogen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content</a:t>
            </a:r>
            <a:r>
              <a:rPr lang="it-IT" altLang="it-IT" dirty="0">
                <a:latin typeface="+mn-lt"/>
              </a:rPr>
              <a:t> and </a:t>
            </a:r>
            <a:r>
              <a:rPr lang="it-IT" altLang="it-IT" dirty="0" err="1">
                <a:latin typeface="+mn-lt"/>
              </a:rPr>
              <a:t>heavy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metals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content</a:t>
            </a:r>
            <a:r>
              <a:rPr lang="it-IT" altLang="it-IT" dirty="0">
                <a:latin typeface="+mn-lt"/>
              </a:rPr>
              <a:t>.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it-IT" altLang="it-IT" dirty="0">
              <a:latin typeface="+mn-lt"/>
            </a:endParaRPr>
          </a:p>
          <a:p>
            <a:pPr algn="ctr" eaLnBrk="1" hangingPunct="1"/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High </a:t>
            </a:r>
            <a:r>
              <a:rPr lang="it-IT" altLang="it-IT" sz="2400" b="1" dirty="0" err="1">
                <a:solidFill>
                  <a:srgbClr val="C00000"/>
                </a:solidFill>
                <a:latin typeface="+mn-lt"/>
              </a:rPr>
              <a:t>Disposal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altLang="it-IT" sz="2400" b="1" dirty="0" err="1">
                <a:solidFill>
                  <a:srgbClr val="C00000"/>
                </a:solidFill>
                <a:latin typeface="+mn-lt"/>
              </a:rPr>
              <a:t>costs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 algn="ctr" eaLnBrk="1" hangingPunct="1"/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More </a:t>
            </a:r>
            <a:r>
              <a:rPr lang="it-IT" altLang="it-IT" sz="2400" b="1" dirty="0" err="1">
                <a:solidFill>
                  <a:srgbClr val="C00000"/>
                </a:solidFill>
                <a:latin typeface="+mn-lt"/>
              </a:rPr>
              <a:t>than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 15 €/ton!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it-IT" altLang="it-IT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it-IT" altLang="it-IT" dirty="0" err="1">
                <a:latin typeface="+mn-lt"/>
              </a:rPr>
              <a:t>Digestate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tratment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requires</a:t>
            </a:r>
            <a:r>
              <a:rPr lang="it-IT" altLang="it-IT" dirty="0">
                <a:latin typeface="+mn-lt"/>
              </a:rPr>
              <a:t> high </a:t>
            </a:r>
            <a:r>
              <a:rPr lang="it-IT" altLang="it-IT" dirty="0" err="1">
                <a:latin typeface="+mn-lt"/>
              </a:rPr>
              <a:t>amount</a:t>
            </a:r>
            <a:r>
              <a:rPr lang="it-IT" altLang="it-IT" dirty="0">
                <a:latin typeface="+mn-lt"/>
              </a:rPr>
              <a:t> of </a:t>
            </a:r>
            <a:r>
              <a:rPr lang="it-IT" altLang="it-IT" dirty="0" err="1">
                <a:latin typeface="+mn-lt"/>
              </a:rPr>
              <a:t>energy</a:t>
            </a:r>
            <a:r>
              <a:rPr lang="it-IT" altLang="it-IT" dirty="0">
                <a:latin typeface="+mn-lt"/>
              </a:rPr>
              <a:t> and </a:t>
            </a:r>
            <a:r>
              <a:rPr lang="it-IT" altLang="it-IT" dirty="0" err="1">
                <a:latin typeface="+mn-lt"/>
              </a:rPr>
              <a:t>represents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one</a:t>
            </a:r>
            <a:r>
              <a:rPr lang="it-IT" altLang="it-IT" dirty="0">
                <a:latin typeface="+mn-lt"/>
              </a:rPr>
              <a:t> of the </a:t>
            </a:r>
            <a:r>
              <a:rPr lang="it-IT" altLang="it-IT" dirty="0" err="1">
                <a:latin typeface="+mn-lt"/>
              </a:rPr>
              <a:t>most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relevant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costs</a:t>
            </a:r>
            <a:r>
              <a:rPr lang="it-IT" altLang="it-IT" dirty="0">
                <a:latin typeface="+mn-lt"/>
              </a:rPr>
              <a:t>.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endParaRPr lang="it-IT" altLang="it-IT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it-IT" altLang="it-IT" dirty="0" err="1">
                <a:latin typeface="+mn-lt"/>
              </a:rPr>
              <a:t>Governments</a:t>
            </a:r>
            <a:r>
              <a:rPr lang="it-IT" altLang="it-IT" dirty="0">
                <a:latin typeface="+mn-lt"/>
              </a:rPr>
              <a:t> do </a:t>
            </a:r>
            <a:r>
              <a:rPr lang="it-IT" altLang="it-IT" dirty="0" err="1">
                <a:latin typeface="+mn-lt"/>
              </a:rPr>
              <a:t>not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provides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adequate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laws</a:t>
            </a:r>
            <a:r>
              <a:rPr lang="it-IT" altLang="it-IT" dirty="0">
                <a:latin typeface="+mn-lt"/>
              </a:rPr>
              <a:t> or </a:t>
            </a:r>
            <a:r>
              <a:rPr lang="it-IT" altLang="it-IT" dirty="0" err="1">
                <a:latin typeface="+mn-lt"/>
              </a:rPr>
              <a:t>standards</a:t>
            </a:r>
            <a:r>
              <a:rPr lang="it-IT" altLang="it-IT" dirty="0">
                <a:latin typeface="+mn-lt"/>
              </a:rPr>
              <a:t> for </a:t>
            </a:r>
            <a:r>
              <a:rPr lang="it-IT" altLang="it-IT" dirty="0" err="1">
                <a:latin typeface="+mn-lt"/>
              </a:rPr>
              <a:t>biofertilizer</a:t>
            </a:r>
            <a:r>
              <a:rPr lang="it-IT" altLang="it-IT" dirty="0">
                <a:latin typeface="+mn-lt"/>
              </a:rPr>
              <a:t> from </a:t>
            </a:r>
            <a:r>
              <a:rPr lang="it-IT" altLang="it-IT" dirty="0" err="1">
                <a:latin typeface="+mn-lt"/>
              </a:rPr>
              <a:t>digestate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substrate</a:t>
            </a:r>
            <a:r>
              <a:rPr lang="it-IT" altLang="it-IT" dirty="0">
                <a:latin typeface="+mn-lt"/>
              </a:rPr>
              <a:t>, </a:t>
            </a:r>
            <a:r>
              <a:rPr lang="it-IT" altLang="it-IT" dirty="0" err="1">
                <a:latin typeface="+mn-lt"/>
              </a:rPr>
              <a:t>still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considered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as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waste</a:t>
            </a:r>
            <a:r>
              <a:rPr lang="it-IT" altLang="it-IT" dirty="0">
                <a:latin typeface="+mn-lt"/>
              </a:rPr>
              <a:t>. </a:t>
            </a:r>
          </a:p>
        </p:txBody>
      </p:sp>
      <p:sp>
        <p:nvSpPr>
          <p:cNvPr id="18" name="Rettangolo 25"/>
          <p:cNvSpPr>
            <a:spLocks noChangeArrowheads="1"/>
          </p:cNvSpPr>
          <p:nvPr/>
        </p:nvSpPr>
        <p:spPr bwMode="auto">
          <a:xfrm>
            <a:off x="0" y="81990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 err="1"/>
              <a:t>Digestate</a:t>
            </a:r>
            <a:r>
              <a:rPr lang="it-IT" altLang="it-IT" sz="2800" b="1" dirty="0"/>
              <a:t> </a:t>
            </a:r>
            <a:r>
              <a:rPr lang="it-IT" altLang="it-IT" sz="2800" b="1" dirty="0" err="1"/>
              <a:t>disposal</a:t>
            </a:r>
            <a:r>
              <a:rPr lang="it-IT" altLang="it-IT" sz="2800" b="1" dirty="0"/>
              <a:t> &amp; treatment </a:t>
            </a:r>
            <a:r>
              <a:rPr lang="it-IT" altLang="it-IT" sz="2800" b="1" dirty="0" err="1"/>
              <a:t>costs</a:t>
            </a:r>
            <a:endParaRPr lang="it-IT" alt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3915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7607717" y="2746581"/>
            <a:ext cx="1008063" cy="1016000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7222870" y="2932318"/>
            <a:ext cx="1535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Grid connection</a:t>
            </a:r>
          </a:p>
        </p:txBody>
      </p:sp>
      <p:sp>
        <p:nvSpPr>
          <p:cNvPr id="2" name="Ovale 1"/>
          <p:cNvSpPr/>
          <p:nvPr/>
        </p:nvSpPr>
        <p:spPr>
          <a:xfrm>
            <a:off x="8000591" y="3454607"/>
            <a:ext cx="1066800" cy="106045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8000590" y="3756233"/>
            <a:ext cx="1209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Annual costs</a:t>
            </a:r>
          </a:p>
        </p:txBody>
      </p:sp>
      <p:sp>
        <p:nvSpPr>
          <p:cNvPr id="4" name="Ovale 3"/>
          <p:cNvSpPr/>
          <p:nvPr/>
        </p:nvSpPr>
        <p:spPr>
          <a:xfrm>
            <a:off x="7066104" y="3351213"/>
            <a:ext cx="1209675" cy="12207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500"/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7066104" y="3803650"/>
            <a:ext cx="12096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500" b="1"/>
              <a:t>Investment</a:t>
            </a:r>
          </a:p>
        </p:txBody>
      </p:sp>
      <p:sp>
        <p:nvSpPr>
          <p:cNvPr id="8" name="Ovale 7"/>
          <p:cNvSpPr/>
          <p:nvPr/>
        </p:nvSpPr>
        <p:spPr>
          <a:xfrm>
            <a:off x="4411596" y="2640013"/>
            <a:ext cx="1051201" cy="10033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13"/>
          <p:cNvSpPr txBox="1">
            <a:spLocks noChangeArrowheads="1"/>
          </p:cNvSpPr>
          <p:nvPr/>
        </p:nvSpPr>
        <p:spPr bwMode="auto">
          <a:xfrm>
            <a:off x="4517612" y="2775502"/>
            <a:ext cx="1051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Heat</a:t>
            </a:r>
          </a:p>
          <a:p>
            <a:pPr algn="ctr" eaLnBrk="1" hangingPunct="1"/>
            <a:r>
              <a:rPr lang="it-IT" altLang="it-IT" sz="1400" b="1"/>
              <a:t>savings</a:t>
            </a:r>
          </a:p>
        </p:txBody>
      </p:sp>
      <p:sp>
        <p:nvSpPr>
          <p:cNvPr id="10" name="Ovale 9"/>
          <p:cNvSpPr/>
          <p:nvPr/>
        </p:nvSpPr>
        <p:spPr>
          <a:xfrm>
            <a:off x="3861838" y="3416696"/>
            <a:ext cx="1076325" cy="9493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15"/>
          <p:cNvSpPr txBox="1">
            <a:spLocks noChangeArrowheads="1"/>
          </p:cNvSpPr>
          <p:nvPr/>
        </p:nvSpPr>
        <p:spPr bwMode="auto">
          <a:xfrm>
            <a:off x="3795163" y="3580209"/>
            <a:ext cx="1209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/>
              <a:t>Electricity for sale</a:t>
            </a:r>
          </a:p>
        </p:txBody>
      </p:sp>
      <p:sp>
        <p:nvSpPr>
          <p:cNvPr id="12" name="Ovale 11"/>
          <p:cNvSpPr/>
          <p:nvPr/>
        </p:nvSpPr>
        <p:spPr>
          <a:xfrm>
            <a:off x="3802272" y="2711450"/>
            <a:ext cx="874713" cy="881063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4"/>
          <p:cNvSpPr txBox="1">
            <a:spLocks noChangeArrowheads="1"/>
          </p:cNvSpPr>
          <p:nvPr/>
        </p:nvSpPr>
        <p:spPr bwMode="auto">
          <a:xfrm>
            <a:off x="3738772" y="2905125"/>
            <a:ext cx="1009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300" b="1"/>
              <a:t>Electricity savings</a:t>
            </a:r>
          </a:p>
        </p:txBody>
      </p:sp>
      <p:sp>
        <p:nvSpPr>
          <p:cNvPr id="14" name="Ovale 13"/>
          <p:cNvSpPr/>
          <p:nvPr/>
        </p:nvSpPr>
        <p:spPr>
          <a:xfrm>
            <a:off x="4751597" y="3336994"/>
            <a:ext cx="1211263" cy="11525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17"/>
          <p:cNvSpPr txBox="1">
            <a:spLocks noChangeArrowheads="1"/>
          </p:cNvSpPr>
          <p:nvPr/>
        </p:nvSpPr>
        <p:spPr bwMode="auto">
          <a:xfrm>
            <a:off x="4751597" y="3659256"/>
            <a:ext cx="1211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b="1">
                <a:solidFill>
                  <a:schemeClr val="bg1"/>
                </a:solidFill>
              </a:rPr>
              <a:t>Biofertilizer for sale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628" y="1310481"/>
            <a:ext cx="46101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8"/>
          <p:cNvSpPr>
            <a:spLocks noChangeArrowheads="1"/>
          </p:cNvSpPr>
          <p:nvPr/>
        </p:nvSpPr>
        <p:spPr bwMode="auto">
          <a:xfrm>
            <a:off x="63397" y="3658221"/>
            <a:ext cx="3958568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dirty="0" err="1">
                <a:latin typeface="+mn-lt"/>
              </a:rPr>
              <a:t>Supported</a:t>
            </a:r>
            <a:r>
              <a:rPr lang="it-IT" altLang="it-IT" b="1" dirty="0">
                <a:latin typeface="+mn-lt"/>
              </a:rPr>
              <a:t> </a:t>
            </a:r>
            <a:r>
              <a:rPr lang="it-IT" altLang="it-IT" b="1" dirty="0" err="1">
                <a:latin typeface="+mn-lt"/>
              </a:rPr>
              <a:t>as</a:t>
            </a:r>
            <a:r>
              <a:rPr lang="it-IT" altLang="it-IT" b="1" dirty="0">
                <a:latin typeface="+mn-lt"/>
              </a:rPr>
              <a:t> carbon </a:t>
            </a:r>
            <a:r>
              <a:rPr lang="it-IT" altLang="it-IT" b="1" dirty="0" err="1">
                <a:latin typeface="+mn-lt"/>
              </a:rPr>
              <a:t>saving</a:t>
            </a:r>
            <a:r>
              <a:rPr lang="it-IT" altLang="it-IT" b="1" dirty="0">
                <a:latin typeface="+mn-lt"/>
              </a:rPr>
              <a:t> product.</a:t>
            </a:r>
          </a:p>
          <a:p>
            <a:pPr eaLnBrk="1" hangingPunct="1">
              <a:buFontTx/>
              <a:buAutoNum type="arabicPeriod"/>
            </a:pPr>
            <a:endParaRPr lang="it-IT" altLang="it-IT" sz="900" b="1" dirty="0">
              <a:latin typeface="+mn-lt"/>
            </a:endParaRPr>
          </a:p>
          <a:p>
            <a:pPr eaLnBrk="1" hangingPunct="1">
              <a:buFontTx/>
              <a:buAutoNum type="arabicPeriod"/>
            </a:pPr>
            <a:r>
              <a:rPr lang="it-IT" altLang="it-IT" b="1" dirty="0" err="1">
                <a:latin typeface="+mn-lt"/>
              </a:rPr>
              <a:t>Promoted</a:t>
            </a:r>
            <a:r>
              <a:rPr lang="it-IT" altLang="it-IT" b="1" dirty="0">
                <a:latin typeface="+mn-lt"/>
              </a:rPr>
              <a:t> </a:t>
            </a:r>
            <a:r>
              <a:rPr lang="it-IT" altLang="it-IT" b="1" dirty="0" err="1">
                <a:latin typeface="+mn-lt"/>
              </a:rPr>
              <a:t>as</a:t>
            </a:r>
            <a:r>
              <a:rPr lang="it-IT" altLang="it-IT" b="1" dirty="0">
                <a:latin typeface="+mn-lt"/>
              </a:rPr>
              <a:t> </a:t>
            </a:r>
            <a:r>
              <a:rPr lang="it-IT" altLang="it-IT" b="1" dirty="0" err="1">
                <a:latin typeface="+mn-lt"/>
              </a:rPr>
              <a:t>valuable</a:t>
            </a:r>
            <a:r>
              <a:rPr lang="it-IT" altLang="it-IT" b="1" dirty="0">
                <a:latin typeface="+mn-lt"/>
              </a:rPr>
              <a:t> green </a:t>
            </a:r>
            <a:r>
              <a:rPr lang="it-IT" altLang="it-IT" b="1" dirty="0" err="1">
                <a:latin typeface="+mn-lt"/>
              </a:rPr>
              <a:t>fertilizer</a:t>
            </a:r>
            <a:r>
              <a:rPr lang="it-IT" altLang="it-IT" b="1" dirty="0">
                <a:latin typeface="+mn-lt"/>
              </a:rPr>
              <a:t> for </a:t>
            </a:r>
            <a:r>
              <a:rPr lang="it-IT" altLang="it-IT" b="1" dirty="0" err="1">
                <a:latin typeface="+mn-lt"/>
              </a:rPr>
              <a:t>increasing</a:t>
            </a:r>
            <a:r>
              <a:rPr lang="it-IT" altLang="it-IT" b="1" dirty="0">
                <a:latin typeface="+mn-lt"/>
              </a:rPr>
              <a:t> food </a:t>
            </a:r>
            <a:r>
              <a:rPr lang="it-IT" altLang="it-IT" b="1" dirty="0" err="1">
                <a:latin typeface="+mn-lt"/>
              </a:rPr>
              <a:t>quality</a:t>
            </a:r>
            <a:r>
              <a:rPr lang="it-IT" altLang="it-IT" b="1" dirty="0">
                <a:latin typeface="+mn-lt"/>
              </a:rPr>
              <a:t>. </a:t>
            </a:r>
          </a:p>
          <a:p>
            <a:pPr eaLnBrk="1" hangingPunct="1">
              <a:buFontTx/>
              <a:buAutoNum type="arabicPeriod"/>
            </a:pPr>
            <a:endParaRPr lang="it-IT" altLang="it-IT" sz="900" b="1" dirty="0">
              <a:latin typeface="+mn-lt"/>
            </a:endParaRPr>
          </a:p>
          <a:p>
            <a:pPr eaLnBrk="1" hangingPunct="1">
              <a:buFontTx/>
              <a:buAutoNum type="arabicPeriod"/>
            </a:pPr>
            <a:r>
              <a:rPr lang="it-IT" altLang="it-IT" b="1" dirty="0" err="1">
                <a:latin typeface="+mn-lt"/>
              </a:rPr>
              <a:t>Considered</a:t>
            </a:r>
            <a:r>
              <a:rPr lang="it-IT" altLang="it-IT" b="1" dirty="0">
                <a:latin typeface="+mn-lt"/>
              </a:rPr>
              <a:t> </a:t>
            </a:r>
            <a:r>
              <a:rPr lang="it-IT" altLang="it-IT" b="1" dirty="0" err="1">
                <a:latin typeface="+mn-lt"/>
              </a:rPr>
              <a:t>as</a:t>
            </a:r>
            <a:r>
              <a:rPr lang="it-IT" altLang="it-IT" b="1" dirty="0">
                <a:latin typeface="+mn-lt"/>
              </a:rPr>
              <a:t> co-product to </a:t>
            </a:r>
            <a:r>
              <a:rPr lang="it-IT" altLang="it-IT" b="1" dirty="0" err="1">
                <a:latin typeface="+mn-lt"/>
              </a:rPr>
              <a:t>increase</a:t>
            </a:r>
            <a:r>
              <a:rPr lang="it-IT" altLang="it-IT" b="1" dirty="0">
                <a:latin typeface="+mn-lt"/>
              </a:rPr>
              <a:t> biogas </a:t>
            </a:r>
            <a:r>
              <a:rPr lang="it-IT" altLang="it-IT" b="1" dirty="0" err="1">
                <a:latin typeface="+mn-lt"/>
              </a:rPr>
              <a:t>economic</a:t>
            </a:r>
            <a:r>
              <a:rPr lang="it-IT" altLang="it-IT" b="1" dirty="0">
                <a:latin typeface="+mn-lt"/>
              </a:rPr>
              <a:t> </a:t>
            </a:r>
            <a:r>
              <a:rPr lang="it-IT" altLang="it-IT" b="1" dirty="0" err="1">
                <a:latin typeface="+mn-lt"/>
              </a:rPr>
              <a:t>feasibility</a:t>
            </a:r>
            <a:r>
              <a:rPr lang="it-IT" altLang="it-IT" b="1" dirty="0">
                <a:latin typeface="+mn-lt"/>
              </a:rPr>
              <a:t> </a:t>
            </a:r>
          </a:p>
          <a:p>
            <a:pPr eaLnBrk="1" hangingPunct="1">
              <a:buFontTx/>
              <a:buAutoNum type="arabicPeriod"/>
            </a:pPr>
            <a:endParaRPr lang="it-IT" altLang="it-IT" sz="900" b="1" dirty="0">
              <a:latin typeface="+mn-lt"/>
            </a:endParaRPr>
          </a:p>
          <a:p>
            <a:pPr eaLnBrk="1" hangingPunct="1">
              <a:buFontTx/>
              <a:buAutoNum type="arabicPeriod"/>
            </a:pPr>
            <a:r>
              <a:rPr lang="it-IT" altLang="it-IT" b="1" dirty="0" err="1">
                <a:latin typeface="+mn-lt"/>
              </a:rPr>
              <a:t>Savings</a:t>
            </a:r>
            <a:r>
              <a:rPr lang="it-IT" altLang="it-IT" b="1" dirty="0">
                <a:latin typeface="+mn-lt"/>
              </a:rPr>
              <a:t> on </a:t>
            </a:r>
            <a:r>
              <a:rPr lang="it-IT" altLang="it-IT" b="1" dirty="0" err="1">
                <a:latin typeface="+mn-lt"/>
              </a:rPr>
              <a:t>digestate</a:t>
            </a:r>
            <a:r>
              <a:rPr lang="it-IT" altLang="it-IT" b="1" dirty="0">
                <a:latin typeface="+mn-lt"/>
              </a:rPr>
              <a:t> </a:t>
            </a:r>
            <a:r>
              <a:rPr lang="it-IT" altLang="it-IT" b="1" dirty="0" err="1">
                <a:latin typeface="+mn-lt"/>
              </a:rPr>
              <a:t>disposal</a:t>
            </a:r>
            <a:r>
              <a:rPr lang="it-IT" altLang="it-IT" b="1" dirty="0">
                <a:latin typeface="+mn-lt"/>
              </a:rPr>
              <a:t> and on </a:t>
            </a:r>
            <a:r>
              <a:rPr lang="it-IT" altLang="it-IT" b="1" dirty="0" err="1">
                <a:latin typeface="+mn-lt"/>
              </a:rPr>
              <a:t>artificial</a:t>
            </a:r>
            <a:r>
              <a:rPr lang="it-IT" altLang="it-IT" b="1" dirty="0">
                <a:latin typeface="+mn-lt"/>
              </a:rPr>
              <a:t> </a:t>
            </a:r>
            <a:r>
              <a:rPr lang="it-IT" altLang="it-IT" b="1" dirty="0" err="1">
                <a:latin typeface="+mn-lt"/>
              </a:rPr>
              <a:t>fertilizers</a:t>
            </a:r>
            <a:endParaRPr lang="it-IT" altLang="it-IT" b="1" dirty="0">
              <a:latin typeface="+mn-lt"/>
            </a:endParaRPr>
          </a:p>
        </p:txBody>
      </p:sp>
      <p:sp>
        <p:nvSpPr>
          <p:cNvPr id="18" name="Rettangolo 19"/>
          <p:cNvSpPr>
            <a:spLocks noChangeArrowheads="1"/>
          </p:cNvSpPr>
          <p:nvPr/>
        </p:nvSpPr>
        <p:spPr bwMode="auto">
          <a:xfrm>
            <a:off x="105687" y="1646619"/>
            <a:ext cx="367244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 err="1">
                <a:latin typeface="+mn-lt"/>
              </a:rPr>
              <a:t>Digestate</a:t>
            </a:r>
            <a:r>
              <a:rPr lang="it-IT" altLang="it-IT" dirty="0">
                <a:latin typeface="+mn-lt"/>
              </a:rPr>
              <a:t> treatment </a:t>
            </a:r>
            <a:r>
              <a:rPr lang="it-IT" altLang="it-IT" dirty="0" err="1">
                <a:latin typeface="+mn-lt"/>
              </a:rPr>
              <a:t>would</a:t>
            </a:r>
            <a:r>
              <a:rPr lang="it-IT" altLang="it-IT" dirty="0">
                <a:latin typeface="+mn-lt"/>
              </a:rPr>
              <a:t> produce </a:t>
            </a:r>
            <a:r>
              <a:rPr lang="it-IT" altLang="it-IT" dirty="0" err="1">
                <a:latin typeface="+mn-lt"/>
              </a:rPr>
              <a:t>valuable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biofertilizer</a:t>
            </a:r>
            <a:r>
              <a:rPr lang="it-IT" altLang="it-IT" dirty="0">
                <a:latin typeface="+mn-lt"/>
              </a:rPr>
              <a:t> (3-4% N </a:t>
            </a:r>
            <a:r>
              <a:rPr lang="it-IT" altLang="it-IT" baseline="-25000" dirty="0" err="1">
                <a:latin typeface="+mn-lt"/>
              </a:rPr>
              <a:t>db</a:t>
            </a:r>
            <a:r>
              <a:rPr lang="it-IT" altLang="it-IT" dirty="0">
                <a:latin typeface="+mn-lt"/>
              </a:rPr>
              <a:t> </a:t>
            </a:r>
            <a:r>
              <a:rPr lang="it-IT" altLang="it-IT" dirty="0" err="1">
                <a:latin typeface="+mn-lt"/>
              </a:rPr>
              <a:t>content</a:t>
            </a:r>
            <a:r>
              <a:rPr lang="it-IT" altLang="it-IT" dirty="0">
                <a:latin typeface="+mn-lt"/>
              </a:rPr>
              <a:t>, 60-80 % </a:t>
            </a:r>
            <a:r>
              <a:rPr lang="it-IT" altLang="it-IT" dirty="0" err="1">
                <a:latin typeface="+mn-lt"/>
              </a:rPr>
              <a:t>Ammonia</a:t>
            </a:r>
            <a:r>
              <a:rPr lang="it-IT" altLang="it-IT" dirty="0">
                <a:latin typeface="+mn-lt"/>
              </a:rPr>
              <a:t>).</a:t>
            </a:r>
          </a:p>
          <a:p>
            <a:pPr eaLnBrk="1" hangingPunct="1"/>
            <a:endParaRPr lang="it-IT" altLang="it-IT" dirty="0">
              <a:latin typeface="+mn-lt"/>
            </a:endParaRPr>
          </a:p>
          <a:p>
            <a:pPr algn="ctr" eaLnBrk="1" hangingPunct="1"/>
            <a:r>
              <a:rPr lang="it-IT" altLang="it-IT" sz="2000" b="1" dirty="0" err="1">
                <a:solidFill>
                  <a:srgbClr val="C00000"/>
                </a:solidFill>
                <a:latin typeface="+mn-lt"/>
              </a:rPr>
              <a:t>Biofertilizer</a:t>
            </a:r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 low </a:t>
            </a:r>
            <a:r>
              <a:rPr lang="it-IT" altLang="it-IT" sz="2000" b="1" dirty="0" err="1">
                <a:solidFill>
                  <a:srgbClr val="C00000"/>
                </a:solidFill>
                <a:latin typeface="+mn-lt"/>
              </a:rPr>
              <a:t>price</a:t>
            </a:r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 algn="ctr" eaLnBrk="1" hangingPunct="1"/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100 €/ton! </a:t>
            </a:r>
            <a:r>
              <a:rPr lang="it-IT" altLang="it-IT" sz="2000" dirty="0">
                <a:latin typeface="+mn-lt"/>
              </a:rPr>
              <a:t> </a:t>
            </a:r>
          </a:p>
        </p:txBody>
      </p:sp>
      <p:sp>
        <p:nvSpPr>
          <p:cNvPr id="19" name="Rettangolo 20"/>
          <p:cNvSpPr>
            <a:spLocks noChangeArrowheads="1"/>
          </p:cNvSpPr>
          <p:nvPr/>
        </p:nvSpPr>
        <p:spPr bwMode="auto">
          <a:xfrm>
            <a:off x="0" y="8755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 err="1"/>
              <a:t>Digestate</a:t>
            </a:r>
            <a:r>
              <a:rPr lang="it-IT" altLang="it-IT" sz="2800" b="1" dirty="0"/>
              <a:t> </a:t>
            </a:r>
            <a:r>
              <a:rPr lang="it-IT" altLang="it-IT" sz="2800" b="1" dirty="0" err="1"/>
              <a:t>recycling</a:t>
            </a:r>
            <a:r>
              <a:rPr lang="it-IT" altLang="it-IT" sz="2800" b="1" dirty="0"/>
              <a:t> for </a:t>
            </a:r>
            <a:r>
              <a:rPr lang="it-IT" altLang="it-IT" sz="2800" b="1" dirty="0" err="1"/>
              <a:t>biofertilizer</a:t>
            </a:r>
            <a:r>
              <a:rPr lang="it-IT" altLang="it-IT" sz="2800" b="1" dirty="0"/>
              <a:t> production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40970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39687" y="1895060"/>
            <a:ext cx="69838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</a:rPr>
              <a:t>Upgrading </a:t>
            </a:r>
            <a:r>
              <a:rPr lang="it-IT" sz="4400" b="1" dirty="0" err="1">
                <a:solidFill>
                  <a:srgbClr val="C00000"/>
                </a:solidFill>
              </a:rPr>
              <a:t>digestate</a:t>
            </a:r>
            <a:r>
              <a:rPr lang="it-IT" sz="4400" b="1" dirty="0">
                <a:solidFill>
                  <a:srgbClr val="C00000"/>
                </a:solidFill>
              </a:rPr>
              <a:t> </a:t>
            </a:r>
            <a:r>
              <a:rPr lang="it-IT" sz="4400" b="1" dirty="0" err="1">
                <a:solidFill>
                  <a:srgbClr val="C00000"/>
                </a:solidFill>
              </a:rPr>
              <a:t>into</a:t>
            </a:r>
            <a:r>
              <a:rPr lang="it-IT" sz="4400" b="1" dirty="0">
                <a:solidFill>
                  <a:srgbClr val="C00000"/>
                </a:solidFill>
              </a:rPr>
              <a:t> high </a:t>
            </a:r>
            <a:r>
              <a:rPr lang="it-IT" sz="4400" b="1" dirty="0" err="1">
                <a:solidFill>
                  <a:srgbClr val="C00000"/>
                </a:solidFill>
              </a:rPr>
              <a:t>value</a:t>
            </a:r>
            <a:r>
              <a:rPr lang="it-IT" sz="4400" b="1" dirty="0">
                <a:solidFill>
                  <a:srgbClr val="C00000"/>
                </a:solidFill>
              </a:rPr>
              <a:t> products: </a:t>
            </a:r>
          </a:p>
          <a:p>
            <a:pPr algn="ctr"/>
            <a:r>
              <a:rPr lang="it-IT" sz="4400" b="1" dirty="0">
                <a:solidFill>
                  <a:srgbClr val="C00000"/>
                </a:solidFill>
              </a:rPr>
              <a:t>EUBIA </a:t>
            </a:r>
            <a:r>
              <a:rPr lang="it-IT" sz="4400" b="1" dirty="0" err="1">
                <a:solidFill>
                  <a:srgbClr val="C00000"/>
                </a:solidFill>
              </a:rPr>
              <a:t>European</a:t>
            </a:r>
            <a:r>
              <a:rPr lang="it-IT" sz="4400" b="1" dirty="0">
                <a:solidFill>
                  <a:srgbClr val="C00000"/>
                </a:solidFill>
              </a:rPr>
              <a:t> co-</a:t>
            </a:r>
            <a:r>
              <a:rPr lang="it-IT" sz="4400" b="1" dirty="0" err="1">
                <a:solidFill>
                  <a:srgbClr val="C00000"/>
                </a:solidFill>
              </a:rPr>
              <a:t>funded</a:t>
            </a:r>
            <a:r>
              <a:rPr lang="it-IT" sz="4400" b="1" dirty="0">
                <a:solidFill>
                  <a:srgbClr val="C00000"/>
                </a:solidFill>
              </a:rPr>
              <a:t> </a:t>
            </a:r>
            <a:r>
              <a:rPr lang="it-IT" sz="4400" b="1" dirty="0" err="1">
                <a:solidFill>
                  <a:srgbClr val="C00000"/>
                </a:solidFill>
              </a:rPr>
              <a:t>projects</a:t>
            </a:r>
            <a:endParaRPr lang="it-IT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71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agro cycl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78" y="1069087"/>
            <a:ext cx="5128591" cy="12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2278" y="2988842"/>
            <a:ext cx="8812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/>
              <a:t>Agrocycle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on </a:t>
            </a:r>
            <a:r>
              <a:rPr lang="it-IT" dirty="0" err="1"/>
              <a:t>digestate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biofertilizer</a:t>
            </a:r>
            <a:r>
              <a:rPr lang="it-IT" dirty="0"/>
              <a:t>:</a:t>
            </a:r>
          </a:p>
          <a:p>
            <a:pPr algn="just"/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Assess environmental impacts of agricultural waste materials and </a:t>
            </a:r>
            <a:r>
              <a:rPr lang="en-GB" dirty="0" err="1"/>
              <a:t>biofertilisers</a:t>
            </a:r>
            <a:r>
              <a:rPr lang="en-GB" dirty="0"/>
              <a:t>, especially on water quality</a:t>
            </a: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Formulate </a:t>
            </a:r>
            <a:r>
              <a:rPr lang="it-IT" dirty="0" err="1"/>
              <a:t>farming</a:t>
            </a:r>
            <a:r>
              <a:rPr lang="it-IT" dirty="0"/>
              <a:t> </a:t>
            </a:r>
            <a:r>
              <a:rPr lang="it-IT" dirty="0" err="1"/>
              <a:t>practices</a:t>
            </a:r>
            <a:r>
              <a:rPr lang="it-IT" dirty="0"/>
              <a:t> </a:t>
            </a:r>
            <a:r>
              <a:rPr lang="it-IT" dirty="0" err="1"/>
              <a:t>recommendations</a:t>
            </a:r>
            <a:r>
              <a:rPr lang="it-IT" dirty="0"/>
              <a:t> and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concerning</a:t>
            </a:r>
            <a:r>
              <a:rPr lang="it-IT" dirty="0"/>
              <a:t> the use of new </a:t>
            </a:r>
            <a:r>
              <a:rPr lang="it-IT" dirty="0" err="1"/>
              <a:t>biofertilisers</a:t>
            </a:r>
            <a:r>
              <a:rPr lang="it-IT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Evaluate the effectiveness of anaerobic </a:t>
            </a:r>
            <a:r>
              <a:rPr lang="en-GB" dirty="0" err="1"/>
              <a:t>digestates</a:t>
            </a:r>
            <a:r>
              <a:rPr lang="en-GB" dirty="0"/>
              <a:t> from different waste materials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Assess the agronomic performances and the soil fertility effects of anaerobic processed slurries in comparison with commercial fertilizers and composted municipal organic wastes from separate collection, on different crops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Application of anaerobic </a:t>
            </a:r>
            <a:r>
              <a:rPr lang="en-GB" dirty="0" err="1"/>
              <a:t>digestate</a:t>
            </a:r>
            <a:r>
              <a:rPr lang="en-GB" dirty="0"/>
              <a:t> obtained from cattle slurry to organic vegetable crop rotations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72279" y="2402199"/>
            <a:ext cx="8812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/>
              <a:t>Sustainable</a:t>
            </a:r>
            <a:r>
              <a:rPr lang="it-IT" sz="2000" b="1" dirty="0"/>
              <a:t> techno-</a:t>
            </a:r>
            <a:r>
              <a:rPr lang="it-IT" sz="2000" b="1" dirty="0" err="1"/>
              <a:t>economic</a:t>
            </a:r>
            <a:r>
              <a:rPr lang="it-IT" sz="2000" b="1" dirty="0"/>
              <a:t> </a:t>
            </a:r>
            <a:r>
              <a:rPr lang="it-IT" sz="2000" b="1" dirty="0" err="1"/>
              <a:t>solutions</a:t>
            </a:r>
            <a:r>
              <a:rPr lang="it-IT" sz="2000" b="1" dirty="0"/>
              <a:t> for the </a:t>
            </a:r>
            <a:r>
              <a:rPr lang="it-IT" sz="2000" b="1" dirty="0" err="1"/>
              <a:t>agricultural</a:t>
            </a:r>
            <a:r>
              <a:rPr lang="it-IT" sz="2000" b="1" dirty="0"/>
              <a:t> </a:t>
            </a:r>
            <a:r>
              <a:rPr lang="it-IT" sz="2000" b="1" dirty="0" err="1"/>
              <a:t>value</a:t>
            </a:r>
            <a:r>
              <a:rPr lang="it-IT" sz="2000" b="1" dirty="0"/>
              <a:t> </a:t>
            </a:r>
            <a:r>
              <a:rPr lang="it-IT" sz="2000" b="1" dirty="0" err="1"/>
              <a:t>chain</a:t>
            </a:r>
            <a:endParaRPr lang="it-IT" sz="2000" b="1" dirty="0"/>
          </a:p>
        </p:txBody>
      </p:sp>
      <p:pic>
        <p:nvPicPr>
          <p:cNvPr id="1028" name="Picture 4" descr="Risultati immagini per 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939" y="1055416"/>
            <a:ext cx="1736035" cy="116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22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8538" y="2686952"/>
            <a:ext cx="85874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>
                <a:solidFill>
                  <a:srgbClr val="343E47"/>
                </a:solidFill>
                <a:latin typeface="Roboto"/>
              </a:rPr>
              <a:t>SaltGae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suite of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technologies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,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combining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aerobic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and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anaerobic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processes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for biogas production with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ponds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hosting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synergistic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mixtures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of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halotolerant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bacteria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and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algae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,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will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treat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Waste water saline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effluents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resulting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from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three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different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production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processes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:</a:t>
            </a:r>
          </a:p>
          <a:p>
            <a:pPr algn="just"/>
            <a:endParaRPr lang="it-IT" dirty="0">
              <a:solidFill>
                <a:srgbClr val="343E47"/>
              </a:solidFill>
              <a:latin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343E47"/>
                </a:solidFill>
                <a:latin typeface="Roboto"/>
              </a:rPr>
              <a:t>Tannery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: (~40 g/L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salinity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343E47"/>
                </a:solidFill>
                <a:latin typeface="Roboto"/>
              </a:rPr>
              <a:t>Whey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(~10 g/L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salinity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343E47"/>
                </a:solidFill>
                <a:latin typeface="Roboto"/>
              </a:rPr>
              <a:t>Aquaculture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(~3 g/L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salinity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), </a:t>
            </a:r>
          </a:p>
          <a:p>
            <a:pPr algn="just"/>
            <a:endParaRPr lang="it-IT" dirty="0">
              <a:solidFill>
                <a:srgbClr val="343E47"/>
              </a:solidFill>
              <a:latin typeface="Roboto"/>
            </a:endParaRPr>
          </a:p>
          <a:p>
            <a:pPr algn="just"/>
            <a:r>
              <a:rPr lang="it-IT" dirty="0">
                <a:solidFill>
                  <a:srgbClr val="343E47"/>
                </a:solidFill>
                <a:latin typeface="Roboto"/>
              </a:rPr>
              <a:t>Three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different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pilot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plants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  <a:r>
              <a:rPr lang="it-IT" dirty="0" err="1">
                <a:solidFill>
                  <a:srgbClr val="343E47"/>
                </a:solidFill>
                <a:latin typeface="Roboto"/>
              </a:rPr>
              <a:t>operating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43E47"/>
                </a:solidFill>
                <a:latin typeface="Roboto"/>
              </a:rPr>
              <a:t>Slovenia,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343E47"/>
                </a:solidFill>
                <a:latin typeface="Roboto"/>
              </a:rPr>
              <a:t>Italy</a:t>
            </a:r>
            <a:r>
              <a:rPr lang="it-IT" dirty="0">
                <a:solidFill>
                  <a:srgbClr val="343E47"/>
                </a:solidFill>
                <a:latin typeface="Roboto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343E47"/>
                </a:solidFill>
                <a:latin typeface="Roboto"/>
              </a:rPr>
              <a:t>Isreal</a:t>
            </a:r>
            <a:endParaRPr lang="it-IT" dirty="0"/>
          </a:p>
        </p:txBody>
      </p:sp>
      <p:pic>
        <p:nvPicPr>
          <p:cNvPr id="3" name="Picture 4" descr="Risultati immagini per 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894" y="1208434"/>
            <a:ext cx="1507080" cy="10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ltati immagini per saltga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38" y="1076619"/>
            <a:ext cx="4797287" cy="14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1362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5776" y="999489"/>
            <a:ext cx="7195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Calibri" pitchFamily="34" charset="0"/>
              </a:rPr>
              <a:t>New technological applications for wet biomass waste stream products</a:t>
            </a:r>
          </a:p>
        </p:txBody>
      </p:sp>
      <p:pic>
        <p:nvPicPr>
          <p:cNvPr id="3" name="Immagine 13" descr="logo27369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1618" y="771974"/>
            <a:ext cx="2072302" cy="214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IMG_20140114_160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4626" y="3312379"/>
            <a:ext cx="2080424" cy="3094507"/>
          </a:xfrm>
          <a:prstGeom prst="rect">
            <a:avLst/>
          </a:prstGeom>
        </p:spPr>
      </p:pic>
      <p:pic>
        <p:nvPicPr>
          <p:cNvPr id="5" name="Picture 2" descr="C:\Users\Massimo Manobianco\OneDrive\INGELIA ITALIA\WEB SITO\IMAGE 731x1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13"/>
          <a:stretch/>
        </p:blipFill>
        <p:spPr bwMode="auto">
          <a:xfrm>
            <a:off x="4704089" y="2019856"/>
            <a:ext cx="1749551" cy="11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ssimo Manobianco\OneDrive\INGELIA ITALIA\WEB SITO\IMAGE 731x1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63" r="24968"/>
          <a:stretch/>
        </p:blipFill>
        <p:spPr bwMode="auto">
          <a:xfrm>
            <a:off x="194582" y="2019856"/>
            <a:ext cx="1681121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38548" y="3312379"/>
            <a:ext cx="65670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F0000"/>
                </a:solidFill>
              </a:rPr>
              <a:t>Hydrothermal Carbonisation (HTC)</a:t>
            </a:r>
          </a:p>
          <a:p>
            <a:pPr algn="just"/>
            <a:endParaRPr lang="en-GB" b="1" dirty="0">
              <a:solidFill>
                <a:srgbClr val="FF0000"/>
              </a:solidFill>
            </a:endParaRPr>
          </a:p>
          <a:p>
            <a:pPr algn="just"/>
            <a:r>
              <a:rPr lang="en-GB" dirty="0"/>
              <a:t>Organic substrate is milled and mixed with water, as the substrate is injected in liquid status, with moisture content from 60 to 85%.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Biomass is exposed to around 180-210 °C and 16-20 bars, converted into a main product a coal-water-slurry. After water separation, there main products are:</a:t>
            </a:r>
          </a:p>
          <a:p>
            <a:pPr algn="just"/>
            <a:endParaRPr lang="it-IT" dirty="0"/>
          </a:p>
          <a:p>
            <a:pPr algn="just"/>
            <a:r>
              <a:rPr lang="en-GB" dirty="0"/>
              <a:t>A coal-like product (HTC carbon) and a water phase rich in nutrients, sugars and organic acids (from 5 to 35%). 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2265520" y="2272552"/>
            <a:ext cx="2080591" cy="600695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6882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 noGrp="1"/>
          </p:cNvSpPr>
          <p:nvPr>
            <p:ph type="body" idx="4294967295"/>
          </p:nvPr>
        </p:nvSpPr>
        <p:spPr>
          <a:xfrm>
            <a:off x="169424" y="1399810"/>
            <a:ext cx="8786520" cy="4785840"/>
          </a:xfrm>
          <a:prstGeom prst="rect">
            <a:avLst/>
          </a:prstGeom>
        </p:spPr>
        <p:txBody>
          <a:bodyPr wrap="square" lIns="90000" tIns="45000" rIns="90000" bIns="45000" anchor="t">
            <a:noAutofit/>
          </a:bodyPr>
          <a:lstStyle/>
          <a:p>
            <a:pPr lvl="0" algn="ctr">
              <a:spcBef>
                <a:spcPts val="638"/>
              </a:spcBef>
              <a:spcAft>
                <a:spcPts val="0"/>
              </a:spcAft>
            </a:pPr>
            <a:endParaRPr lang="en-GB" dirty="0"/>
          </a:p>
          <a:p>
            <a:pPr lvl="0" algn="ctr">
              <a:spcBef>
                <a:spcPts val="638"/>
              </a:spcBef>
              <a:spcAft>
                <a:spcPts val="0"/>
              </a:spcAft>
            </a:pPr>
            <a:r>
              <a:rPr lang="en-GB" sz="6000" b="1" dirty="0">
                <a:solidFill>
                  <a:srgbClr val="C00000"/>
                </a:solidFill>
              </a:rPr>
              <a:t>Thank you for your attention!</a:t>
            </a:r>
          </a:p>
          <a:p>
            <a:pPr lvl="0">
              <a:spcBef>
                <a:spcPts val="638"/>
              </a:spcBef>
              <a:spcAft>
                <a:spcPts val="0"/>
              </a:spcAft>
            </a:pPr>
            <a:endParaRPr lang="en-GB" sz="1800" dirty="0"/>
          </a:p>
          <a:p>
            <a:pPr lvl="0">
              <a:spcBef>
                <a:spcPts val="638"/>
              </a:spcBef>
              <a:spcAft>
                <a:spcPts val="0"/>
              </a:spcAft>
            </a:pPr>
            <a:r>
              <a:rPr lang="en-GB" sz="1800" b="1" dirty="0"/>
              <a:t>Andrea Salimbeni</a:t>
            </a:r>
          </a:p>
          <a:p>
            <a:pPr lvl="0">
              <a:spcBef>
                <a:spcPts val="638"/>
              </a:spcBef>
              <a:spcAft>
                <a:spcPts val="0"/>
              </a:spcAft>
            </a:pPr>
            <a:r>
              <a:rPr lang="en-GB" sz="1800" dirty="0"/>
              <a:t>EUBIA Project Manager</a:t>
            </a:r>
          </a:p>
          <a:p>
            <a:pPr lvl="0">
              <a:spcBef>
                <a:spcPts val="638"/>
              </a:spcBef>
              <a:spcAft>
                <a:spcPts val="0"/>
              </a:spcAft>
            </a:pPr>
            <a:r>
              <a:rPr lang="en-GB" sz="1800" dirty="0">
                <a:hlinkClick r:id="rId3"/>
              </a:rPr>
              <a:t>andrea.salimbeni@eubia.org</a:t>
            </a:r>
          </a:p>
          <a:p>
            <a:pPr lvl="0">
              <a:spcBef>
                <a:spcPts val="638"/>
              </a:spcBef>
              <a:spcAft>
                <a:spcPts val="0"/>
              </a:spcAft>
            </a:pPr>
            <a:r>
              <a:rPr lang="en-GB" sz="1800" dirty="0"/>
              <a:t>Skype: </a:t>
            </a:r>
            <a:r>
              <a:rPr lang="en-GB" sz="1800" dirty="0" err="1"/>
              <a:t>a_salimbeni</a:t>
            </a:r>
            <a:endParaRPr lang="en-GB" sz="1800" dirty="0"/>
          </a:p>
          <a:p>
            <a:pPr lvl="0">
              <a:spcBef>
                <a:spcPts val="638"/>
              </a:spcBef>
              <a:spcAft>
                <a:spcPts val="0"/>
              </a:spcAft>
            </a:pPr>
            <a:endParaRPr lang="en-GB" sz="1800" dirty="0"/>
          </a:p>
        </p:txBody>
      </p:sp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-181" y="814900"/>
            <a:ext cx="9143640" cy="6544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A MULTI-FACETED SUPPORT</a:t>
            </a:r>
          </a:p>
        </p:txBody>
      </p:sp>
      <p:sp>
        <p:nvSpPr>
          <p:cNvPr id="3" name="Oval 5"/>
          <p:cNvSpPr/>
          <p:nvPr/>
        </p:nvSpPr>
        <p:spPr>
          <a:xfrm>
            <a:off x="3708360" y="3502079"/>
            <a:ext cx="863279" cy="863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FFFFF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Oval 6"/>
          <p:cNvSpPr/>
          <p:nvPr/>
        </p:nvSpPr>
        <p:spPr>
          <a:xfrm>
            <a:off x="1357200" y="4857840"/>
            <a:ext cx="264276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 flip="none" rotWithShape="1">
            <a:gsLst>
              <a:gs pos="0">
                <a:srgbClr val="2AA024">
                  <a:shade val="30000"/>
                  <a:satMod val="115000"/>
                </a:srgbClr>
              </a:gs>
              <a:gs pos="50000">
                <a:srgbClr val="2AA024">
                  <a:shade val="67500"/>
                  <a:satMod val="115000"/>
                </a:srgbClr>
              </a:gs>
              <a:gs pos="100000">
                <a:srgbClr val="2AA02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200" b="1" dirty="0">
                <a:solidFill>
                  <a:schemeClr val="bg1"/>
                </a:solidFill>
                <a:ea typeface="Microsoft YaHei" pitchFamily="2"/>
                <a:cs typeface="Arial" pitchFamily="2"/>
              </a:rPr>
              <a:t>I</a:t>
            </a:r>
            <a:r>
              <a:rPr lang="it-IT" sz="2200" b="1" i="0" u="none" strike="noStrike" kern="1200" spc="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nformation</a:t>
            </a:r>
            <a:br>
              <a:rPr lang="it-IT" sz="2200" b="1" i="0" u="none" strike="noStrike" kern="1200" spc="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</a:br>
            <a:r>
              <a:rPr lang="it-IT" sz="2200" b="1" i="0" u="none" strike="noStrike" kern="1200" spc="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provider &amp;</a:t>
            </a:r>
            <a:br>
              <a:rPr lang="it-IT" sz="2200" b="1" i="0" u="none" strike="noStrike" kern="1200" spc="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</a:br>
            <a:r>
              <a:rPr lang="it-IT" sz="2200" b="1" i="0" u="none" strike="noStrike" kern="1200" spc="0" dirty="0" err="1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diffuser</a:t>
            </a:r>
            <a:endParaRPr lang="it-IT" sz="2200" b="1" i="0" u="none" strike="noStrike" kern="1200" spc="0" dirty="0">
              <a:ln>
                <a:noFill/>
              </a:ln>
              <a:solidFill>
                <a:schemeClr val="bg1"/>
              </a:solidFill>
              <a:ea typeface="Microsoft YaHei" pitchFamily="2"/>
              <a:cs typeface="Arial" pitchFamily="2"/>
            </a:endParaRPr>
          </a:p>
        </p:txBody>
      </p:sp>
      <p:sp>
        <p:nvSpPr>
          <p:cNvPr id="5" name="Oval 7"/>
          <p:cNvSpPr/>
          <p:nvPr/>
        </p:nvSpPr>
        <p:spPr>
          <a:xfrm>
            <a:off x="6011566" y="1577880"/>
            <a:ext cx="273348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 flip="none" rotWithShape="1">
            <a:gsLst>
              <a:gs pos="0">
                <a:srgbClr val="2AA024">
                  <a:shade val="30000"/>
                  <a:satMod val="115000"/>
                </a:srgbClr>
              </a:gs>
              <a:gs pos="50000">
                <a:srgbClr val="2AA024">
                  <a:shade val="67500"/>
                  <a:satMod val="115000"/>
                </a:srgbClr>
              </a:gs>
              <a:gs pos="100000">
                <a:srgbClr val="2AA02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Text Box 8"/>
          <p:cNvSpPr/>
          <p:nvPr/>
        </p:nvSpPr>
        <p:spPr>
          <a:xfrm>
            <a:off x="4071960" y="4929120"/>
            <a:ext cx="4142879" cy="1499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285750" marR="0" lvl="0" indent="-28575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Organizer of workshops, training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events</a:t>
            </a:r>
            <a:endParaRPr lang="it-IT" b="0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34"/>
            </a:endParaRPr>
          </a:p>
          <a:p>
            <a:pPr marL="285750" marR="0" lvl="0" indent="-28575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International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conferences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 supporter</a:t>
            </a:r>
          </a:p>
          <a:p>
            <a:pPr marL="285750" marR="0" lvl="0" indent="-28575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Policy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Measures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 Position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papers</a:t>
            </a:r>
            <a:endParaRPr lang="it-IT" b="0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34"/>
            </a:endParaRPr>
          </a:p>
          <a:p>
            <a:pPr marL="285750" marR="0" lvl="0" indent="-28575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Dissemination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opportunities</a:t>
            </a:r>
            <a:endParaRPr lang="it-IT" b="0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34"/>
            </a:endParaRPr>
          </a:p>
          <a:p>
            <a:pPr marL="285750" marR="0" lvl="0" indent="-28575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Legal framework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barriers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identification</a:t>
            </a:r>
            <a:endParaRPr lang="it-IT" b="0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34"/>
            </a:endParaRPr>
          </a:p>
        </p:txBody>
      </p:sp>
      <p:sp>
        <p:nvSpPr>
          <p:cNvPr id="7" name="Oval 11"/>
          <p:cNvSpPr/>
          <p:nvPr/>
        </p:nvSpPr>
        <p:spPr>
          <a:xfrm>
            <a:off x="506437" y="1714319"/>
            <a:ext cx="2582362" cy="14396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 flip="none" rotWithShape="1">
            <a:gsLst>
              <a:gs pos="0">
                <a:srgbClr val="2AA024">
                  <a:shade val="30000"/>
                  <a:satMod val="115000"/>
                </a:srgbClr>
              </a:gs>
              <a:gs pos="50000">
                <a:srgbClr val="2AA024">
                  <a:shade val="67500"/>
                  <a:satMod val="115000"/>
                </a:srgbClr>
              </a:gs>
              <a:gs pos="100000">
                <a:srgbClr val="2AA02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200" b="1" i="0" u="none" strike="noStrike" kern="1200" spc="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A business</a:t>
            </a:r>
            <a:br>
              <a:rPr lang="it-IT" sz="2200" b="1" i="0" u="none" strike="noStrike" kern="1200" spc="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</a:br>
            <a:r>
              <a:rPr lang="it-IT" sz="2200" b="1" i="0" u="none" strike="noStrike" kern="1200" spc="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facilitator</a:t>
            </a:r>
          </a:p>
        </p:txBody>
      </p:sp>
      <p:sp>
        <p:nvSpPr>
          <p:cNvPr id="8" name="Text Box 13"/>
          <p:cNvSpPr/>
          <p:nvPr/>
        </p:nvSpPr>
        <p:spPr>
          <a:xfrm>
            <a:off x="142920" y="3286079"/>
            <a:ext cx="3571560" cy="1499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Identification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 of competitive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projects</a:t>
            </a:r>
            <a:endParaRPr lang="it-IT" b="0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34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Markets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potentials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evaluation</a:t>
            </a:r>
            <a:endParaRPr lang="it-IT" b="0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34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Creator of Business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opportunities</a:t>
            </a:r>
            <a:endParaRPr lang="it-IT" b="0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34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Technical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consultancy</a:t>
            </a:r>
            <a:endParaRPr lang="it-IT" b="0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34"/>
            </a:endParaRPr>
          </a:p>
        </p:txBody>
      </p:sp>
      <p:sp>
        <p:nvSpPr>
          <p:cNvPr id="9" name="Text Box 17"/>
          <p:cNvSpPr/>
          <p:nvPr/>
        </p:nvSpPr>
        <p:spPr>
          <a:xfrm>
            <a:off x="5216004" y="3166750"/>
            <a:ext cx="3927636" cy="12181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More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than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 50 EC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projects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experience</a:t>
            </a:r>
            <a:endParaRPr lang="it-IT" b="0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34"/>
            </a:endParaRP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Coordinator/Partner in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technical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tasks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, policy and market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assessment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,</a:t>
            </a: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  <a:defRPr sz="1800"/>
            </a:pP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34"/>
              </a:rPr>
              <a:t>Supporting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34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34"/>
              </a:rPr>
              <a:t>D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34"/>
              </a:rPr>
              <a:t>issemination</a:t>
            </a:r>
            <a:endParaRPr lang="it-IT" b="0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34"/>
            </a:endParaRPr>
          </a:p>
        </p:txBody>
      </p:sp>
      <p:pic>
        <p:nvPicPr>
          <p:cNvPr id="10" name="Picture 28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786120" y="3143159"/>
            <a:ext cx="1294920" cy="129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28"/>
          <p:cNvSpPr/>
          <p:nvPr/>
        </p:nvSpPr>
        <p:spPr>
          <a:xfrm>
            <a:off x="6440556" y="1726180"/>
            <a:ext cx="1915038" cy="11240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200" b="1" i="0" u="none" strike="noStrike" kern="1200" spc="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International </a:t>
            </a:r>
            <a:r>
              <a:rPr lang="it-IT" sz="2200" b="1" i="0" u="none" strike="noStrike" kern="1200" spc="0" dirty="0" err="1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Projects</a:t>
            </a:r>
            <a:r>
              <a:rPr lang="it-IT" sz="2200" b="1" i="0" u="none" strike="noStrike" kern="1200" spc="0" dirty="0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sz="2200" b="1" i="0" u="none" strike="noStrike" kern="1200" spc="0" dirty="0" err="1">
                <a:ln>
                  <a:noFill/>
                </a:ln>
                <a:solidFill>
                  <a:schemeClr val="bg1"/>
                </a:solidFill>
                <a:ea typeface="Microsoft YaHei" pitchFamily="2"/>
                <a:cs typeface="Arial" pitchFamily="2"/>
              </a:rPr>
              <a:t>develope</a:t>
            </a:r>
            <a:r>
              <a:rPr lang="it-IT" sz="2200" b="1" dirty="0" err="1">
                <a:solidFill>
                  <a:schemeClr val="bg1"/>
                </a:solidFill>
                <a:ea typeface="Microsoft YaHei" pitchFamily="2"/>
                <a:cs typeface="Arial" pitchFamily="2"/>
              </a:rPr>
              <a:t>r</a:t>
            </a:r>
            <a:endParaRPr lang="it-IT" sz="2200" b="1" i="0" u="none" strike="noStrike" kern="1200" spc="0" dirty="0">
              <a:ln>
                <a:noFill/>
              </a:ln>
              <a:solidFill>
                <a:schemeClr val="bg1"/>
              </a:solidFill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39687" y="2093843"/>
            <a:ext cx="6785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</a:rPr>
              <a:t>State of Biogas production and </a:t>
            </a:r>
            <a:r>
              <a:rPr lang="it-IT" sz="4800" b="1" dirty="0" err="1">
                <a:solidFill>
                  <a:srgbClr val="C00000"/>
                </a:solidFill>
              </a:rPr>
              <a:t>upgrading</a:t>
            </a:r>
            <a:r>
              <a:rPr lang="it-IT" sz="4800" b="1" dirty="0">
                <a:solidFill>
                  <a:srgbClr val="C00000"/>
                </a:solidFill>
              </a:rPr>
              <a:t> in </a:t>
            </a:r>
            <a:r>
              <a:rPr lang="it-IT" sz="4800" b="1" dirty="0" err="1">
                <a:solidFill>
                  <a:srgbClr val="C00000"/>
                </a:solidFill>
              </a:rPr>
              <a:t>European</a:t>
            </a:r>
            <a:r>
              <a:rPr lang="it-IT" sz="4800" b="1" dirty="0">
                <a:solidFill>
                  <a:srgbClr val="C00000"/>
                </a:solidFill>
              </a:rPr>
              <a:t> </a:t>
            </a:r>
            <a:r>
              <a:rPr lang="it-IT" sz="4800" b="1" dirty="0" err="1">
                <a:solidFill>
                  <a:srgbClr val="C00000"/>
                </a:solidFill>
              </a:rPr>
              <a:t>countries</a:t>
            </a:r>
            <a:endParaRPr lang="it-IT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48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.europa.eu/energy/sites/ener/files/styles/main_image_static_page/public/framework2030.jpg?itok=0PmVDTvp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03" b="30409"/>
          <a:stretch/>
        </p:blipFill>
        <p:spPr bwMode="auto">
          <a:xfrm>
            <a:off x="3909391" y="-18443"/>
            <a:ext cx="5247861" cy="269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98783" y="2507887"/>
            <a:ext cx="6188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284F75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</a:rPr>
              <a:t>a 40% cut in greenhouse gas emissions compared to 1990 levels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8783" y="3573591"/>
            <a:ext cx="8719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</a:rPr>
              <a:t>at least a 27% share of renewable energy consumption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</a:rPr>
              <a:t>at least 27% energy savings compared with the business-as-usual scenario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8784" y="1111446"/>
            <a:ext cx="4134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284F75"/>
                </a:solidFill>
                <a:latin typeface="Verdana" panose="020B0604030504040204" pitchFamily="34" charset="0"/>
              </a:rPr>
              <a:t>EU GHG emission reduction targets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2036" y="4773525"/>
            <a:ext cx="8613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</a:rPr>
              <a:t>A reformed EU emissions trading scheme (ETS)</a:t>
            </a:r>
          </a:p>
          <a:p>
            <a:pPr algn="just"/>
            <a:endParaRPr lang="en-GB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333333"/>
                </a:solidFill>
                <a:latin typeface="Verdana" panose="020B0604030504040204" pitchFamily="34" charset="0"/>
              </a:rPr>
              <a:t>New indicators for the competitiveness and security of the energy system, such as price differences with major trading partners and interconnection capacity between EU countries</a:t>
            </a:r>
            <a:endParaRPr lang="en-GB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39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Immagine 206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7011" y="3754065"/>
            <a:ext cx="5162148" cy="2997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Freccia circolare in giù 16"/>
          <p:cNvSpPr/>
          <p:nvPr/>
        </p:nvSpPr>
        <p:spPr>
          <a:xfrm rot="849415">
            <a:off x="1338427" y="2643002"/>
            <a:ext cx="3789203" cy="1140804"/>
          </a:xfrm>
          <a:prstGeom prst="curvedDownArrow">
            <a:avLst>
              <a:gd name="adj1" fmla="val 19485"/>
              <a:gd name="adj2" fmla="val 49496"/>
              <a:gd name="adj3" fmla="val 2463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ircolare in giù 12"/>
          <p:cNvSpPr/>
          <p:nvPr/>
        </p:nvSpPr>
        <p:spPr>
          <a:xfrm rot="20732154" flipH="1">
            <a:off x="4665697" y="2722210"/>
            <a:ext cx="3623742" cy="1254458"/>
          </a:xfrm>
          <a:prstGeom prst="curvedDownArrow">
            <a:avLst>
              <a:gd name="adj1" fmla="val 14774"/>
              <a:gd name="adj2" fmla="val 33459"/>
              <a:gd name="adj3" fmla="val 204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ircolare in giù 11"/>
          <p:cNvSpPr/>
          <p:nvPr/>
        </p:nvSpPr>
        <p:spPr>
          <a:xfrm rot="19489605">
            <a:off x="1743979" y="4091028"/>
            <a:ext cx="3115503" cy="1299078"/>
          </a:xfrm>
          <a:prstGeom prst="curvedDownArrow">
            <a:avLst>
              <a:gd name="adj1" fmla="val 13289"/>
              <a:gd name="adj2" fmla="val 39591"/>
              <a:gd name="adj3" fmla="val 25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Ovale 4"/>
          <p:cNvSpPr>
            <a:spLocks noChangeAspect="1"/>
          </p:cNvSpPr>
          <p:nvPr/>
        </p:nvSpPr>
        <p:spPr>
          <a:xfrm>
            <a:off x="694976" y="4259745"/>
            <a:ext cx="2538052" cy="235796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>
            <a:spLocks noChangeAspect="1"/>
          </p:cNvSpPr>
          <p:nvPr/>
        </p:nvSpPr>
        <p:spPr>
          <a:xfrm>
            <a:off x="6567230" y="1501679"/>
            <a:ext cx="2435431" cy="22689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63678" y="4542474"/>
            <a:ext cx="2410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Valorization</a:t>
            </a:r>
            <a:r>
              <a:rPr lang="it-IT" sz="2000" b="1" dirty="0"/>
              <a:t> of </a:t>
            </a:r>
            <a:r>
              <a:rPr lang="it-IT" sz="2000" b="1" dirty="0" err="1"/>
              <a:t>Agricultural</a:t>
            </a:r>
            <a:r>
              <a:rPr lang="it-IT" sz="2000" b="1" dirty="0"/>
              <a:t> </a:t>
            </a:r>
            <a:r>
              <a:rPr lang="it-IT" sz="2000" b="1" dirty="0" err="1"/>
              <a:t>Residues</a:t>
            </a:r>
            <a:endParaRPr lang="it-IT" sz="2000" b="1" dirty="0"/>
          </a:p>
          <a:p>
            <a:pPr algn="ctr"/>
            <a:endParaRPr lang="it-IT" sz="2000" dirty="0"/>
          </a:p>
          <a:p>
            <a:pPr algn="ctr"/>
            <a:r>
              <a:rPr lang="it-IT" sz="2000" dirty="0" err="1"/>
              <a:t>Animal</a:t>
            </a:r>
            <a:r>
              <a:rPr lang="it-IT" sz="2000" dirty="0"/>
              <a:t> </a:t>
            </a:r>
            <a:r>
              <a:rPr lang="it-IT" sz="2000" dirty="0" err="1"/>
              <a:t>manure</a:t>
            </a:r>
            <a:r>
              <a:rPr lang="it-IT" sz="2000" dirty="0"/>
              <a:t>, </a:t>
            </a:r>
            <a:r>
              <a:rPr lang="it-IT" sz="2000" dirty="0" err="1"/>
              <a:t>crops</a:t>
            </a:r>
            <a:r>
              <a:rPr lang="it-IT" sz="2000" dirty="0"/>
              <a:t> and </a:t>
            </a:r>
            <a:r>
              <a:rPr lang="it-IT" sz="2000" dirty="0" err="1"/>
              <a:t>straw</a:t>
            </a:r>
            <a:r>
              <a:rPr lang="it-IT" sz="2000" dirty="0"/>
              <a:t> treatment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05535" y="4290585"/>
            <a:ext cx="1335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6">
                    <a:lumMod val="75000"/>
                  </a:schemeClr>
                </a:solidFill>
              </a:rPr>
              <a:t>72%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486119" y="1895199"/>
            <a:ext cx="1259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>
                    <a:lumMod val="50000"/>
                  </a:schemeClr>
                </a:solidFill>
              </a:rPr>
              <a:t>16%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621270" y="2964719"/>
            <a:ext cx="1752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12%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16825" y="1666682"/>
            <a:ext cx="2198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Landifll</a:t>
            </a:r>
            <a:r>
              <a:rPr lang="it-IT" sz="2000" b="1" dirty="0"/>
              <a:t> and </a:t>
            </a:r>
            <a:r>
              <a:rPr lang="it-IT" sz="2000" b="1" dirty="0" err="1"/>
              <a:t>Municipal</a:t>
            </a:r>
            <a:r>
              <a:rPr lang="it-IT" sz="2000" b="1" dirty="0"/>
              <a:t> </a:t>
            </a:r>
            <a:r>
              <a:rPr lang="it-IT" sz="2000" b="1" dirty="0" err="1"/>
              <a:t>organic</a:t>
            </a:r>
            <a:r>
              <a:rPr lang="it-IT" sz="2000" b="1" dirty="0"/>
              <a:t> </a:t>
            </a:r>
            <a:r>
              <a:rPr lang="it-IT" sz="2000" b="1" dirty="0" err="1"/>
              <a:t>waste</a:t>
            </a:r>
            <a:endParaRPr lang="it-IT" sz="2000" dirty="0"/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Treatment of </a:t>
            </a:r>
            <a:r>
              <a:rPr lang="it-IT" sz="2000" dirty="0" err="1"/>
              <a:t>organic</a:t>
            </a:r>
            <a:r>
              <a:rPr lang="it-IT" sz="2000" dirty="0"/>
              <a:t> MSW</a:t>
            </a:r>
          </a:p>
        </p:txBody>
      </p:sp>
      <p:sp>
        <p:nvSpPr>
          <p:cNvPr id="3" name="Ovale 2"/>
          <p:cNvSpPr>
            <a:spLocks noChangeAspect="1"/>
          </p:cNvSpPr>
          <p:nvPr/>
        </p:nvSpPr>
        <p:spPr>
          <a:xfrm>
            <a:off x="564870" y="1460533"/>
            <a:ext cx="2457269" cy="23098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27312" y="1759298"/>
            <a:ext cx="2332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Sewage</a:t>
            </a:r>
            <a:r>
              <a:rPr lang="it-IT" sz="2000" b="1" dirty="0"/>
              <a:t> </a:t>
            </a:r>
            <a:r>
              <a:rPr lang="it-IT" sz="2000" b="1" dirty="0" err="1"/>
              <a:t>sludges</a:t>
            </a:r>
            <a:r>
              <a:rPr lang="it-IT" sz="2000" b="1" dirty="0"/>
              <a:t> from </a:t>
            </a:r>
            <a:r>
              <a:rPr lang="it-IT" sz="2000" b="1" dirty="0" err="1"/>
              <a:t>Municipalities</a:t>
            </a:r>
            <a:r>
              <a:rPr lang="it-IT" sz="2000" b="1" dirty="0"/>
              <a:t> &amp; </a:t>
            </a:r>
            <a:r>
              <a:rPr lang="it-IT" sz="2000" b="1" dirty="0" err="1"/>
              <a:t>Industry</a:t>
            </a:r>
            <a:endParaRPr lang="it-IT" sz="2000" dirty="0"/>
          </a:p>
          <a:p>
            <a:pPr algn="ctr"/>
            <a:endParaRPr lang="it-IT" sz="2000" dirty="0"/>
          </a:p>
          <a:p>
            <a:pPr algn="ctr"/>
            <a:r>
              <a:rPr lang="it-IT" sz="2000" dirty="0" err="1"/>
              <a:t>Sewadge</a:t>
            </a:r>
            <a:r>
              <a:rPr lang="it-IT" sz="2000" dirty="0"/>
              <a:t> </a:t>
            </a:r>
            <a:r>
              <a:rPr lang="it-IT" sz="2000" dirty="0" err="1"/>
              <a:t>sludge</a:t>
            </a:r>
            <a:r>
              <a:rPr lang="it-IT" sz="2000" dirty="0"/>
              <a:t> treatment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-132522" y="917721"/>
            <a:ext cx="943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Waste streams </a:t>
            </a:r>
            <a:r>
              <a:rPr lang="it-IT" sz="2800" b="1" dirty="0" err="1"/>
              <a:t>processed</a:t>
            </a:r>
            <a:r>
              <a:rPr lang="it-IT" sz="2800" b="1" dirty="0"/>
              <a:t> in </a:t>
            </a:r>
            <a:r>
              <a:rPr lang="it-IT" sz="2800" b="1" dirty="0" err="1"/>
              <a:t>European</a:t>
            </a:r>
            <a:r>
              <a:rPr lang="it-IT" sz="2800" b="1" dirty="0"/>
              <a:t> AD </a:t>
            </a:r>
            <a:r>
              <a:rPr lang="it-IT" sz="2800" b="1" dirty="0" err="1"/>
              <a:t>plants</a:t>
            </a:r>
            <a:endParaRPr lang="it-IT" sz="28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4777343" y="6140494"/>
            <a:ext cx="405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EU </a:t>
            </a:r>
            <a:r>
              <a:rPr lang="it-IT" b="1" i="1" dirty="0" err="1">
                <a:solidFill>
                  <a:schemeClr val="bg1"/>
                </a:solidFill>
              </a:rPr>
              <a:t>Anaerobic</a:t>
            </a:r>
            <a:r>
              <a:rPr lang="it-IT" b="1" i="1" dirty="0">
                <a:solidFill>
                  <a:schemeClr val="bg1"/>
                </a:solidFill>
              </a:rPr>
              <a:t> </a:t>
            </a:r>
            <a:r>
              <a:rPr lang="it-IT" b="1" i="1" dirty="0" err="1">
                <a:solidFill>
                  <a:schemeClr val="bg1"/>
                </a:solidFill>
              </a:rPr>
              <a:t>Digester</a:t>
            </a:r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Risultati immagini per Eu s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098" y="4980461"/>
            <a:ext cx="1186070" cy="11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47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0"/>
          <a:stretch/>
        </p:blipFill>
        <p:spPr>
          <a:xfrm>
            <a:off x="477078" y="1632549"/>
            <a:ext cx="8642070" cy="485575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72959" y="3171088"/>
            <a:ext cx="1179910" cy="364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8643" y="5491041"/>
            <a:ext cx="2464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17,240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Biogas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plants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in Europe</a:t>
            </a:r>
            <a:endParaRPr lang="it-IT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970788" y="1522772"/>
            <a:ext cx="1581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</a:rPr>
              <a:t>8,339</a:t>
            </a:r>
            <a:r>
              <a:rPr lang="it-IT" sz="4000" dirty="0">
                <a:solidFill>
                  <a:srgbClr val="FFC000"/>
                </a:solidFill>
              </a:rPr>
              <a:t> </a:t>
            </a:r>
            <a:r>
              <a:rPr lang="it-IT" sz="2400" b="1" dirty="0" err="1">
                <a:solidFill>
                  <a:srgbClr val="FFC000"/>
                </a:solidFill>
              </a:rPr>
              <a:t>MW</a:t>
            </a:r>
            <a:r>
              <a:rPr lang="it-IT" sz="1600" b="1" dirty="0" err="1">
                <a:solidFill>
                  <a:srgbClr val="FFC000"/>
                </a:solidFill>
              </a:rPr>
              <a:t>el</a:t>
            </a:r>
            <a:endParaRPr lang="it-IT" sz="2400" b="1" dirty="0">
              <a:solidFill>
                <a:srgbClr val="FFC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733733" y="4949936"/>
            <a:ext cx="1252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367</a:t>
            </a:r>
            <a:r>
              <a:rPr lang="it-IT" sz="2000" b="1" dirty="0"/>
              <a:t> </a:t>
            </a:r>
            <a:r>
              <a:rPr lang="it-IT" sz="2000" b="1" dirty="0" err="1"/>
              <a:t>upgrading</a:t>
            </a:r>
            <a:r>
              <a:rPr lang="it-IT" sz="2000" b="1" dirty="0"/>
              <a:t> </a:t>
            </a:r>
            <a:r>
              <a:rPr lang="it-IT" sz="2000" b="1" dirty="0" err="1"/>
              <a:t>plants</a:t>
            </a:r>
            <a:endParaRPr lang="it-IT" sz="2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38330" y="2122936"/>
            <a:ext cx="232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rgbClr val="C00000"/>
                </a:solidFill>
              </a:rPr>
              <a:t>13,100 </a:t>
            </a:r>
          </a:p>
          <a:p>
            <a:pPr algn="r"/>
            <a:r>
              <a:rPr lang="it-IT" sz="2400" b="1" dirty="0" err="1">
                <a:solidFill>
                  <a:srgbClr val="C00000"/>
                </a:solidFill>
              </a:rPr>
              <a:t>MW</a:t>
            </a:r>
            <a:r>
              <a:rPr lang="it-IT" sz="1600" b="1" dirty="0" err="1">
                <a:solidFill>
                  <a:srgbClr val="C00000"/>
                </a:solidFill>
              </a:rPr>
              <a:t>th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52869" y="6088709"/>
            <a:ext cx="405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310,000 m3/hour of biogas </a:t>
            </a:r>
            <a:r>
              <a:rPr lang="it-IT" b="1" i="1" dirty="0" err="1">
                <a:solidFill>
                  <a:schemeClr val="accent6">
                    <a:lumMod val="75000"/>
                  </a:schemeClr>
                </a:solidFill>
              </a:rPr>
              <a:t>upgraded</a:t>
            </a:r>
            <a:endParaRPr lang="it-IT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644" y="878780"/>
            <a:ext cx="911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The </a:t>
            </a:r>
            <a:r>
              <a:rPr lang="it-IT" sz="3600" b="1" dirty="0" err="1"/>
              <a:t>European</a:t>
            </a:r>
            <a:r>
              <a:rPr lang="it-IT" sz="3600" b="1" dirty="0"/>
              <a:t> Biogas Sector </a:t>
            </a:r>
            <a:r>
              <a:rPr lang="it-IT" sz="3600" b="1" dirty="0" err="1"/>
              <a:t>at</a:t>
            </a:r>
            <a:r>
              <a:rPr lang="it-IT" sz="3600" b="1" dirty="0"/>
              <a:t> a </a:t>
            </a:r>
            <a:r>
              <a:rPr lang="it-IT" sz="3600" b="1" dirty="0" err="1"/>
              <a:t>glance</a:t>
            </a:r>
            <a:r>
              <a:rPr lang="it-IT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7455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isultati immagini per sewage slud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" t="411" r="-368" b="20383"/>
          <a:stretch/>
        </p:blipFill>
        <p:spPr bwMode="auto">
          <a:xfrm>
            <a:off x="146511" y="5082047"/>
            <a:ext cx="1810681" cy="126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isultati immagini per organic was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36" t="74" r="42204" b="4474"/>
          <a:stretch/>
        </p:blipFill>
        <p:spPr bwMode="auto">
          <a:xfrm>
            <a:off x="212771" y="3315941"/>
            <a:ext cx="174002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isultati immagini per agricultural residu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31" r="67715"/>
          <a:stretch/>
        </p:blipFill>
        <p:spPr bwMode="auto">
          <a:xfrm>
            <a:off x="146511" y="1696224"/>
            <a:ext cx="1800371" cy="13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67339" y="4181007"/>
            <a:ext cx="661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Produces</a:t>
            </a:r>
            <a:r>
              <a:rPr lang="it-IT" dirty="0"/>
              <a:t> biogas </a:t>
            </a:r>
            <a:r>
              <a:rPr lang="it-IT" dirty="0" err="1"/>
              <a:t>mainly</a:t>
            </a:r>
            <a:r>
              <a:rPr lang="it-IT" dirty="0"/>
              <a:t> from </a:t>
            </a:r>
            <a:r>
              <a:rPr lang="it-IT" dirty="0" err="1"/>
              <a:t>organic</a:t>
            </a:r>
            <a:r>
              <a:rPr lang="it-IT" dirty="0"/>
              <a:t> </a:t>
            </a:r>
            <a:r>
              <a:rPr lang="it-IT" dirty="0" err="1"/>
              <a:t>waste</a:t>
            </a:r>
            <a:r>
              <a:rPr lang="it-IT" dirty="0"/>
              <a:t> and on </a:t>
            </a:r>
            <a:r>
              <a:rPr lang="it-IT" dirty="0" err="1"/>
              <a:t>landfills</a:t>
            </a:r>
            <a:r>
              <a:rPr lang="it-IT" dirty="0"/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067339" y="2476712"/>
            <a:ext cx="7076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Producers</a:t>
            </a:r>
            <a:r>
              <a:rPr lang="it-IT" dirty="0"/>
              <a:t> of biogas from </a:t>
            </a:r>
            <a:r>
              <a:rPr lang="it-IT" dirty="0" err="1"/>
              <a:t>agricultural</a:t>
            </a:r>
            <a:r>
              <a:rPr lang="it-IT" dirty="0"/>
              <a:t> </a:t>
            </a:r>
            <a:r>
              <a:rPr lang="it-IT" dirty="0" err="1"/>
              <a:t>sources</a:t>
            </a:r>
            <a:r>
              <a:rPr lang="it-IT" dirty="0"/>
              <a:t>: 87%, 80%, 69% and 46% of </a:t>
            </a:r>
            <a:r>
              <a:rPr lang="it-IT" dirty="0" err="1"/>
              <a:t>their</a:t>
            </a:r>
            <a:r>
              <a:rPr lang="it-IT" dirty="0"/>
              <a:t> biogas </a:t>
            </a:r>
            <a:r>
              <a:rPr lang="it-IT" dirty="0" err="1"/>
              <a:t>plants</a:t>
            </a:r>
            <a:r>
              <a:rPr lang="it-IT" dirty="0"/>
              <a:t> </a:t>
            </a:r>
            <a:r>
              <a:rPr lang="it-IT" dirty="0" err="1"/>
              <a:t>operated</a:t>
            </a:r>
            <a:r>
              <a:rPr lang="it-IT" dirty="0"/>
              <a:t> with </a:t>
            </a:r>
            <a:r>
              <a:rPr lang="it-IT" dirty="0" err="1"/>
              <a:t>agricultural</a:t>
            </a:r>
            <a:r>
              <a:rPr lang="it-IT" dirty="0"/>
              <a:t> </a:t>
            </a:r>
            <a:r>
              <a:rPr lang="it-IT" dirty="0" err="1"/>
              <a:t>feedstock</a:t>
            </a:r>
            <a:endParaRPr lang="it-IT" dirty="0"/>
          </a:p>
        </p:txBody>
      </p:sp>
      <p:pic>
        <p:nvPicPr>
          <p:cNvPr id="5" name="Picture 4" descr="Risultati immagini per germany fla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0154" y="1696223"/>
            <a:ext cx="756000" cy="517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73553" y="1725747"/>
            <a:ext cx="756000" cy="517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34735" y="1696223"/>
            <a:ext cx="756000" cy="517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11426" y="1696223"/>
            <a:ext cx="756000" cy="517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6" descr="Risultati immagini per france fla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252" y="3415792"/>
            <a:ext cx="756000" cy="517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2067339" y="5932542"/>
            <a:ext cx="661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Switzerland</a:t>
            </a:r>
            <a:r>
              <a:rPr lang="it-IT" dirty="0"/>
              <a:t> and UK </a:t>
            </a:r>
            <a:r>
              <a:rPr lang="it-IT" dirty="0" err="1"/>
              <a:t>extracts</a:t>
            </a:r>
            <a:r>
              <a:rPr lang="it-IT" dirty="0"/>
              <a:t> biogas </a:t>
            </a:r>
            <a:r>
              <a:rPr lang="it-IT" dirty="0" err="1"/>
              <a:t>mainly</a:t>
            </a:r>
            <a:r>
              <a:rPr lang="it-IT" dirty="0"/>
              <a:t> from </a:t>
            </a:r>
            <a:r>
              <a:rPr lang="it-IT" dirty="0" err="1"/>
              <a:t>sewage</a:t>
            </a:r>
            <a:r>
              <a:rPr lang="it-IT" dirty="0"/>
              <a:t> </a:t>
            </a:r>
            <a:r>
              <a:rPr lang="it-IT" dirty="0" err="1"/>
              <a:t>sludge</a:t>
            </a:r>
            <a:endParaRPr lang="it-IT" dirty="0"/>
          </a:p>
        </p:txBody>
      </p:sp>
      <p:pic>
        <p:nvPicPr>
          <p:cNvPr id="14" name="Picture 14" descr="Risultati immagini per Switzerland fla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154" y="5082047"/>
            <a:ext cx="756000" cy="517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Risultati immagini per UK fla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369" y="5082047"/>
            <a:ext cx="756000" cy="517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0" y="8592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How Biogas </a:t>
            </a:r>
            <a:r>
              <a:rPr lang="it-IT" sz="3200" b="1" dirty="0" err="1"/>
              <a:t>is</a:t>
            </a:r>
            <a:r>
              <a:rPr lang="it-IT" sz="3200" b="1" dirty="0"/>
              <a:t> </a:t>
            </a:r>
            <a:r>
              <a:rPr lang="it-IT" sz="3200" b="1" dirty="0" err="1"/>
              <a:t>produced</a:t>
            </a:r>
            <a:r>
              <a:rPr lang="it-IT" sz="3200" b="1" dirty="0"/>
              <a:t> by Country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611426" y="2185581"/>
            <a:ext cx="773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Austria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98408" y="2185581"/>
            <a:ext cx="1426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/>
              <a:t>Czech</a:t>
            </a:r>
            <a:r>
              <a:rPr lang="it-IT" sz="1600" dirty="0"/>
              <a:t> Republic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411672" y="2208660"/>
            <a:ext cx="53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/>
              <a:t>Italy</a:t>
            </a:r>
            <a:endParaRPr lang="it-IT" sz="1600" dirty="0"/>
          </a:p>
        </p:txBody>
      </p:sp>
      <p:sp>
        <p:nvSpPr>
          <p:cNvPr id="17" name="Rettangolo 16"/>
          <p:cNvSpPr/>
          <p:nvPr/>
        </p:nvSpPr>
        <p:spPr>
          <a:xfrm>
            <a:off x="2724347" y="2208660"/>
            <a:ext cx="947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Germany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32366" y="3878554"/>
            <a:ext cx="741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France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906919" y="5574714"/>
            <a:ext cx="1338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Switzerland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728014" y="5565095"/>
            <a:ext cx="192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United</a:t>
            </a:r>
            <a:r>
              <a:rPr lang="it-IT" sz="1600" dirty="0"/>
              <a:t> </a:t>
            </a:r>
            <a:r>
              <a:rPr lang="it-IT" sz="1600" dirty="0" err="1"/>
              <a:t>kingdom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25346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95" y="1728491"/>
            <a:ext cx="9076208" cy="49213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" y="1359159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rgbClr val="666666"/>
                </a:solidFill>
                <a:latin typeface="Lato"/>
              </a:rPr>
              <a:t>A steady increase can be appreciated in the </a:t>
            </a:r>
            <a:r>
              <a:rPr lang="en-GB" i="1" dirty="0" err="1">
                <a:solidFill>
                  <a:srgbClr val="666666"/>
                </a:solidFill>
                <a:latin typeface="Lato"/>
              </a:rPr>
              <a:t>biomethane</a:t>
            </a:r>
            <a:r>
              <a:rPr lang="en-GB" i="1" dirty="0">
                <a:solidFill>
                  <a:srgbClr val="666666"/>
                </a:solidFill>
                <a:latin typeface="Lato"/>
              </a:rPr>
              <a:t> sector (87 new biogas in 2014)</a:t>
            </a:r>
            <a:endParaRPr lang="it-IT" i="1" dirty="0"/>
          </a:p>
        </p:txBody>
      </p:sp>
      <p:sp>
        <p:nvSpPr>
          <p:cNvPr id="6" name="Rettangolo 5"/>
          <p:cNvSpPr/>
          <p:nvPr/>
        </p:nvSpPr>
        <p:spPr>
          <a:xfrm>
            <a:off x="4161182" y="2487751"/>
            <a:ext cx="473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Sweden is leading the use of </a:t>
            </a:r>
            <a:r>
              <a:rPr lang="en-GB" dirty="0" err="1"/>
              <a:t>biomethane</a:t>
            </a:r>
            <a:r>
              <a:rPr lang="en-GB" dirty="0"/>
              <a:t> in transport: the country dedicated 78% of its 1,303 </a:t>
            </a:r>
            <a:r>
              <a:rPr lang="en-GB" dirty="0" err="1"/>
              <a:t>GWh</a:t>
            </a:r>
            <a:r>
              <a:rPr lang="en-GB" dirty="0"/>
              <a:t> production to fuel almost 50,000 vehicles.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" y="83593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Biogas </a:t>
            </a:r>
            <a:r>
              <a:rPr lang="it-IT" sz="2800" b="1" dirty="0" err="1"/>
              <a:t>upgrading</a:t>
            </a:r>
            <a:r>
              <a:rPr lang="it-IT" sz="2800" b="1" dirty="0"/>
              <a:t> to </a:t>
            </a:r>
            <a:r>
              <a:rPr lang="it-IT" sz="2800" b="1" dirty="0" err="1"/>
              <a:t>Biomethane</a:t>
            </a:r>
            <a:r>
              <a:rPr lang="it-IT" sz="2800" b="1" dirty="0"/>
              <a:t> in Europe</a:t>
            </a:r>
          </a:p>
        </p:txBody>
      </p:sp>
      <p:pic>
        <p:nvPicPr>
          <p:cNvPr id="5122" name="Picture 2" descr="Risultati immagini per swede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670" y="2586817"/>
            <a:ext cx="1603512" cy="10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035688"/>
      </p:ext>
    </p:extLst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BIA Presentation - H2020 workshop.potx" id="{DE927EE9-9480-49A0-A1F1-54C9FDE0FFDA}" vid="{79C61F47-B3C1-4004-B422-E41B4141CF81}"/>
    </a:ext>
  </a:extLst>
</a:theme>
</file>

<file path=ppt/theme/theme2.xml><?xml version="1.0" encoding="utf-8"?>
<a:theme xmlns:a="http://schemas.openxmlformats.org/drawingml/2006/main" name="Predefinit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BIA Presentation - H2020 workshop.potx" id="{DE927EE9-9480-49A0-A1F1-54C9FDE0FFDA}" vid="{D7E68D76-4126-4C46-A20F-C61E75ADD2B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EUBIA Presentation - H2020 workshop</Template>
  <TotalTime>822</TotalTime>
  <Words>1659</Words>
  <Application>Microsoft Office PowerPoint</Application>
  <PresentationFormat>On-screen Show (4:3)</PresentationFormat>
  <Paragraphs>279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Predefinito</vt:lpstr>
      <vt:lpstr>Predefinito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Salimbeni</dc:creator>
  <cp:lastModifiedBy>followbee</cp:lastModifiedBy>
  <cp:revision>71</cp:revision>
  <dcterms:created xsi:type="dcterms:W3CDTF">2016-09-27T15:25:52Z</dcterms:created>
  <dcterms:modified xsi:type="dcterms:W3CDTF">2016-11-14T13:18:24Z</dcterms:modified>
</cp:coreProperties>
</file>