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1"/>
    <p:sldMasterId id="2147483662" r:id="rId2"/>
    <p:sldMasterId id="2147483721" r:id="rId3"/>
  </p:sldMasterIdLst>
  <p:notesMasterIdLst>
    <p:notesMasterId r:id="rId31"/>
  </p:notesMasterIdLst>
  <p:handoutMasterIdLst>
    <p:handoutMasterId r:id="rId32"/>
  </p:handoutMasterIdLst>
  <p:sldIdLst>
    <p:sldId id="283" r:id="rId4"/>
    <p:sldId id="257" r:id="rId5"/>
    <p:sldId id="268" r:id="rId6"/>
    <p:sldId id="281" r:id="rId7"/>
    <p:sldId id="285" r:id="rId8"/>
    <p:sldId id="284" r:id="rId9"/>
    <p:sldId id="299" r:id="rId10"/>
    <p:sldId id="298" r:id="rId11"/>
    <p:sldId id="286" r:id="rId12"/>
    <p:sldId id="287" r:id="rId13"/>
    <p:sldId id="289" r:id="rId14"/>
    <p:sldId id="288" r:id="rId15"/>
    <p:sldId id="290" r:id="rId16"/>
    <p:sldId id="291" r:id="rId17"/>
    <p:sldId id="296" r:id="rId18"/>
    <p:sldId id="297" r:id="rId19"/>
    <p:sldId id="292" r:id="rId20"/>
    <p:sldId id="295" r:id="rId21"/>
    <p:sldId id="294" r:id="rId22"/>
    <p:sldId id="300" r:id="rId23"/>
    <p:sldId id="301" r:id="rId24"/>
    <p:sldId id="306" r:id="rId25"/>
    <p:sldId id="303" r:id="rId26"/>
    <p:sldId id="304" r:id="rId27"/>
    <p:sldId id="307" r:id="rId28"/>
    <p:sldId id="302" r:id="rId29"/>
    <p:sldId id="27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Salimbeni" initials="AS" lastIdx="1" clrIdx="0">
    <p:extLst>
      <p:ext uri="{19B8F6BF-5375-455C-9EA6-DF929625EA0E}">
        <p15:presenceInfo xmlns:p15="http://schemas.microsoft.com/office/powerpoint/2012/main" userId="Andrea Salimbe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A6F"/>
    <a:srgbClr val="FEF2D2"/>
    <a:srgbClr val="E2FAFC"/>
    <a:srgbClr val="FDEEC5"/>
    <a:srgbClr val="F9C661"/>
    <a:srgbClr val="5FA58E"/>
    <a:srgbClr val="EAE8DA"/>
    <a:srgbClr val="C1EDCF"/>
    <a:srgbClr val="A3B9AF"/>
    <a:srgbClr val="88A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0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it-IT" sz="1800" b="1">
                <a:solidFill>
                  <a:schemeClr val="tx1"/>
                </a:solidFill>
              </a:rPr>
              <a:t>Energy density</a:t>
            </a:r>
          </a:p>
        </c:rich>
      </c:tx>
      <c:layout>
        <c:manualLayout>
          <c:xMode val="edge"/>
          <c:yMode val="edge"/>
          <c:x val="0.29964193510928855"/>
          <c:y val="3.28042604457067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5.9560205305386082E-2"/>
          <c:y val="0.17744258530183726"/>
          <c:w val="0.88221823135138344"/>
          <c:h val="0.619887963829271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Foglio1!$F$9:$F$12</c:f>
              <c:strCache>
                <c:ptCount val="4"/>
                <c:pt idx="0">
                  <c:v>Straw bales</c:v>
                </c:pt>
                <c:pt idx="1">
                  <c:v>Wood chips</c:v>
                </c:pt>
                <c:pt idx="2">
                  <c:v>Agro-pellets</c:v>
                </c:pt>
                <c:pt idx="3">
                  <c:v>Wood pellets</c:v>
                </c:pt>
              </c:strCache>
            </c:strRef>
          </c:cat>
          <c:val>
            <c:numRef>
              <c:f>Foglio1!$G$9:$G$12</c:f>
              <c:numCache>
                <c:formatCode>General</c:formatCode>
                <c:ptCount val="4"/>
                <c:pt idx="0">
                  <c:v>2.6</c:v>
                </c:pt>
                <c:pt idx="1">
                  <c:v>4.5</c:v>
                </c:pt>
                <c:pt idx="2">
                  <c:v>9.6</c:v>
                </c:pt>
                <c:pt idx="3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4-4E61-A8A5-DC5CA0ECF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4913480"/>
        <c:axId val="444918072"/>
      </c:barChart>
      <c:catAx>
        <c:axId val="44491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918072"/>
        <c:crosses val="autoZero"/>
        <c:auto val="1"/>
        <c:lblAlgn val="ctr"/>
        <c:lblOffset val="100"/>
        <c:noMultiLvlLbl val="0"/>
      </c:catAx>
      <c:valAx>
        <c:axId val="44491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491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48775-EFC1-438E-8759-B63F519731E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C66282E9-9666-4B27-A812-61E94224B742}">
      <dgm:prSet phldrT="[Testo]" custT="1"/>
      <dgm:spPr/>
      <dgm:t>
        <a:bodyPr/>
        <a:lstStyle/>
        <a:p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Organic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Waste,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Sewage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Sludge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Agricultural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residues</a:t>
          </a:r>
          <a:endParaRPr lang="it-IT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050BCE-EBC2-4EF8-BBB2-1A57F5A3C202}" type="parTrans" cxnId="{50B8EC91-8E23-4634-8106-5042F0ADE4B8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80405F2-1DE5-4685-8744-0FCD4944F852}" type="sibTrans" cxnId="{50B8EC91-8E23-4634-8106-5042F0ADE4B8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5C039C-34A3-497A-9D01-A86BE6931DAE}">
      <dgm:prSet phldrT="[Testo]" custT="1"/>
      <dgm:spPr/>
      <dgm:t>
        <a:bodyPr/>
        <a:lstStyle/>
        <a:p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Around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200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Million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Tons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Oil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Equivalent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</dgm:t>
    </dgm:pt>
    <dgm:pt modelId="{A4CA0DE0-568E-42D5-8DC4-14C2FB134E94}" type="parTrans" cxnId="{EB39E03E-CCCD-4EF5-901C-B713F4F03CA2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3E0705-2657-4D2D-B2B2-5C0F4FB8530E}" type="sibTrans" cxnId="{EB39E03E-CCCD-4EF5-901C-B713F4F03CA2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7507E72-74FA-4F0D-9E41-F9BC51DF9E9C}">
      <dgm:prSet phldrT="[Testo]" custT="1"/>
      <dgm:spPr/>
      <dgm:t>
        <a:bodyPr/>
        <a:lstStyle/>
        <a:p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Hydrothermal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carbonisation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upgrading</a:t>
          </a:r>
        </a:p>
      </dgm:t>
    </dgm:pt>
    <dgm:pt modelId="{01DD2FF0-9032-4812-ABF7-BCC0A388510E}" type="parTrans" cxnId="{127610D2-884B-4CE6-8963-81224CA67D52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996141-FDB8-4D92-9185-78932740DC82}" type="sibTrans" cxnId="{127610D2-884B-4CE6-8963-81224CA67D52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CCDA180-60F3-4E80-B48E-A44B55C3EC82}">
      <dgm:prSet phldrT="[Testo]" custT="1"/>
      <dgm:spPr/>
      <dgm:t>
        <a:bodyPr/>
        <a:lstStyle/>
        <a:p>
          <a:r>
            <a:rPr lang="it-IT" sz="2000" dirty="0" err="1">
              <a:latin typeface="Calibri" panose="020F0502020204030204" pitchFamily="34" charset="0"/>
              <a:cs typeface="Calibri" panose="020F0502020204030204" pitchFamily="34" charset="0"/>
            </a:rPr>
            <a:t>Producing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it-IT" sz="2000" dirty="0" err="1">
              <a:latin typeface="Calibri" panose="020F0502020204030204" pitchFamily="34" charset="0"/>
              <a:cs typeface="Calibri" panose="020F0502020204030204" pitchFamily="34" charset="0"/>
            </a:rPr>
            <a:t>storable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, high </a:t>
          </a:r>
          <a:r>
            <a:rPr lang="it-IT" sz="2000" dirty="0" err="1">
              <a:latin typeface="Calibri" panose="020F0502020204030204" pitchFamily="34" charset="0"/>
              <a:cs typeface="Calibri" panose="020F0502020204030204" pitchFamily="34" charset="0"/>
            </a:rPr>
            <a:t>energy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dirty="0" err="1">
              <a:latin typeface="Calibri" panose="020F0502020204030204" pitchFamily="34" charset="0"/>
              <a:cs typeface="Calibri" panose="020F0502020204030204" pitchFamily="34" charset="0"/>
            </a:rPr>
            <a:t>density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dirty="0" err="1">
              <a:latin typeface="Calibri" panose="020F0502020204030204" pitchFamily="34" charset="0"/>
              <a:cs typeface="Calibri" panose="020F0502020204030204" pitchFamily="34" charset="0"/>
            </a:rPr>
            <a:t>biomass</a:t>
          </a:r>
          <a:r>
            <a:rPr lang="it-IT" sz="2000" dirty="0">
              <a:latin typeface="Calibri" panose="020F0502020204030204" pitchFamily="34" charset="0"/>
              <a:cs typeface="Calibri" panose="020F0502020204030204" pitchFamily="34" charset="0"/>
            </a:rPr>
            <a:t> commodity</a:t>
          </a:r>
        </a:p>
      </dgm:t>
    </dgm:pt>
    <dgm:pt modelId="{07FDEAA2-6ADF-4190-B0E6-11D1A068678F}" type="parTrans" cxnId="{7A859740-ED90-4382-9C9D-6EF605CE2380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3EAF49-CE40-42A6-918E-68D81B223393}" type="sibTrans" cxnId="{7A859740-ED90-4382-9C9D-6EF605CE2380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62C238-6676-4375-938C-31BD0B19189C}">
      <dgm:prSet phldrT="[Testo]" custT="1"/>
      <dgm:spPr/>
      <dgm:t>
        <a:bodyPr/>
        <a:lstStyle/>
        <a:p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High Energy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Efficiency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Biopowe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plants</a:t>
          </a:r>
          <a:endParaRPr lang="it-IT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CE31C8-31FC-474C-BFD1-5F20D0E13EEC}" type="parTrans" cxnId="{B102D5A2-D3DF-47E8-80E8-AC634F9EE847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0E3FFF0-E4FD-4DB9-AC96-0BBD998A92FC}" type="sibTrans" cxnId="{B102D5A2-D3DF-47E8-80E8-AC634F9EE847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686A72-00C2-49FE-BB9B-1B10D8E8212D}">
      <dgm:prSet phldrT="[Testo]" custT="1"/>
      <dgm:spPr/>
      <dgm:t>
        <a:bodyPr/>
        <a:lstStyle/>
        <a:p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CO2 storage and Re-Use, PM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efficient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precipitation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heat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dirty="0" err="1">
              <a:latin typeface="Calibri" panose="020F0502020204030204" pitchFamily="34" charset="0"/>
              <a:cs typeface="Calibri" panose="020F0502020204030204" pitchFamily="34" charset="0"/>
            </a:rPr>
            <a:t>recycling</a:t>
          </a:r>
          <a:r>
            <a:rPr lang="it-IT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CADC118-F4F3-4311-9763-C0918A18AE8C}" type="parTrans" cxnId="{90C62C5C-20BE-4F3B-B9CA-55417F72956F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76616ED-6CC7-4C8A-A0DD-F1758C5C2000}" type="sibTrans" cxnId="{90C62C5C-20BE-4F3B-B9CA-55417F72956F}">
      <dgm:prSet/>
      <dgm:spPr/>
      <dgm:t>
        <a:bodyPr/>
        <a:lstStyle/>
        <a:p>
          <a:endParaRPr lang="it-IT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D15E651-DD3D-44A9-AED0-0A7F32F0D8DC}" type="pres">
      <dgm:prSet presAssocID="{9F148775-EFC1-438E-8759-B63F519731E2}" presName="rootnode" presStyleCnt="0">
        <dgm:presLayoutVars>
          <dgm:chMax/>
          <dgm:chPref/>
          <dgm:dir/>
          <dgm:animLvl val="lvl"/>
        </dgm:presLayoutVars>
      </dgm:prSet>
      <dgm:spPr/>
    </dgm:pt>
    <dgm:pt modelId="{5ACD6B9D-3298-42F4-99CC-A7FA24091913}" type="pres">
      <dgm:prSet presAssocID="{C66282E9-9666-4B27-A812-61E94224B742}" presName="composite" presStyleCnt="0"/>
      <dgm:spPr/>
    </dgm:pt>
    <dgm:pt modelId="{038E1DDD-A5DB-4E80-A394-7953554C5890}" type="pres">
      <dgm:prSet presAssocID="{C66282E9-9666-4B27-A812-61E94224B742}" presName="bentUpArrow1" presStyleLbl="alignImgPlace1" presStyleIdx="0" presStyleCnt="2" custLinFactNeighborX="-4634" custLinFactNeighborY="-5950"/>
      <dgm:spPr/>
    </dgm:pt>
    <dgm:pt modelId="{F3838B8A-92C2-4C5F-8CAB-A81E6207E022}" type="pres">
      <dgm:prSet presAssocID="{C66282E9-9666-4B27-A812-61E94224B742}" presName="ParentText" presStyleLbl="node1" presStyleIdx="0" presStyleCnt="3" custScaleX="96247" custScaleY="80098">
        <dgm:presLayoutVars>
          <dgm:chMax val="1"/>
          <dgm:chPref val="1"/>
          <dgm:bulletEnabled val="1"/>
        </dgm:presLayoutVars>
      </dgm:prSet>
      <dgm:spPr/>
    </dgm:pt>
    <dgm:pt modelId="{02DAA35A-E0BC-42AD-BD79-4110E0F60397}" type="pres">
      <dgm:prSet presAssocID="{C66282E9-9666-4B27-A812-61E94224B742}" presName="ChildText" presStyleLbl="revTx" presStyleIdx="0" presStyleCnt="3" custScaleX="248652" custLinFactNeighborX="77789" custLinFactNeighborY="-5019">
        <dgm:presLayoutVars>
          <dgm:chMax val="0"/>
          <dgm:chPref val="0"/>
          <dgm:bulletEnabled val="1"/>
        </dgm:presLayoutVars>
      </dgm:prSet>
      <dgm:spPr/>
    </dgm:pt>
    <dgm:pt modelId="{CE48EAFF-1279-45FB-9825-757D02EFE46A}" type="pres">
      <dgm:prSet presAssocID="{B80405F2-1DE5-4685-8744-0FCD4944F852}" presName="sibTrans" presStyleCnt="0"/>
      <dgm:spPr/>
    </dgm:pt>
    <dgm:pt modelId="{FD11A43A-DA66-4A18-9DCA-53FD4747B4F3}" type="pres">
      <dgm:prSet presAssocID="{A7507E72-74FA-4F0D-9E41-F9BC51DF9E9C}" presName="composite" presStyleCnt="0"/>
      <dgm:spPr/>
    </dgm:pt>
    <dgm:pt modelId="{1A4CE783-F5E8-49A1-AF7E-69C83FDBA04A}" type="pres">
      <dgm:prSet presAssocID="{A7507E72-74FA-4F0D-9E41-F9BC51DF9E9C}" presName="bentUpArrow1" presStyleLbl="alignImgPlace1" presStyleIdx="1" presStyleCnt="2" custLinFactNeighborX="-19218"/>
      <dgm:spPr/>
    </dgm:pt>
    <dgm:pt modelId="{A7946322-2277-4905-9BC7-E6FF7DA359FA}" type="pres">
      <dgm:prSet presAssocID="{A7507E72-74FA-4F0D-9E41-F9BC51DF9E9C}" presName="ParentText" presStyleLbl="node1" presStyleIdx="1" presStyleCnt="3" custScaleX="90295" custScaleY="73971" custLinFactNeighborX="-25997" custLinFactNeighborY="6545">
        <dgm:presLayoutVars>
          <dgm:chMax val="1"/>
          <dgm:chPref val="1"/>
          <dgm:bulletEnabled val="1"/>
        </dgm:presLayoutVars>
      </dgm:prSet>
      <dgm:spPr/>
    </dgm:pt>
    <dgm:pt modelId="{745C6A24-4D70-416E-BBB6-6D47E9EF2A5C}" type="pres">
      <dgm:prSet presAssocID="{A7507E72-74FA-4F0D-9E41-F9BC51DF9E9C}" presName="ChildText" presStyleLbl="revTx" presStyleIdx="1" presStyleCnt="3" custScaleX="221356" custLinFactNeighborX="22539" custLinFactNeighborY="5711">
        <dgm:presLayoutVars>
          <dgm:chMax val="0"/>
          <dgm:chPref val="0"/>
          <dgm:bulletEnabled val="1"/>
        </dgm:presLayoutVars>
      </dgm:prSet>
      <dgm:spPr/>
    </dgm:pt>
    <dgm:pt modelId="{F1853BB7-9A6C-4431-A868-0EE30E6E843A}" type="pres">
      <dgm:prSet presAssocID="{A5996141-FDB8-4D92-9185-78932740DC82}" presName="sibTrans" presStyleCnt="0"/>
      <dgm:spPr/>
    </dgm:pt>
    <dgm:pt modelId="{04DF2430-A968-47E4-8E4E-02D5AEF98244}" type="pres">
      <dgm:prSet presAssocID="{0462C238-6676-4375-938C-31BD0B19189C}" presName="composite" presStyleCnt="0"/>
      <dgm:spPr/>
    </dgm:pt>
    <dgm:pt modelId="{0863A4BE-8724-44AF-9158-FB89930D2ACA}" type="pres">
      <dgm:prSet presAssocID="{0462C238-6676-4375-938C-31BD0B19189C}" presName="ParentText" presStyleLbl="node1" presStyleIdx="2" presStyleCnt="3" custScaleX="92570" custScaleY="71719" custLinFactNeighborX="-36197" custLinFactNeighborY="4296">
        <dgm:presLayoutVars>
          <dgm:chMax val="1"/>
          <dgm:chPref val="1"/>
          <dgm:bulletEnabled val="1"/>
        </dgm:presLayoutVars>
      </dgm:prSet>
      <dgm:spPr/>
    </dgm:pt>
    <dgm:pt modelId="{5239B573-90C0-4390-8194-761369263A0A}" type="pres">
      <dgm:prSet presAssocID="{0462C238-6676-4375-938C-31BD0B19189C}" presName="FinalChildText" presStyleLbl="revTx" presStyleIdx="2" presStyleCnt="3" custScaleX="190895" custScaleY="75364">
        <dgm:presLayoutVars>
          <dgm:chMax val="0"/>
          <dgm:chPref val="0"/>
          <dgm:bulletEnabled val="1"/>
        </dgm:presLayoutVars>
      </dgm:prSet>
      <dgm:spPr/>
    </dgm:pt>
  </dgm:ptLst>
  <dgm:cxnLst>
    <dgm:cxn modelId="{874C3626-261A-418A-85FB-47082A88C820}" type="presOf" srcId="{025C039C-34A3-497A-9D01-A86BE6931DAE}" destId="{02DAA35A-E0BC-42AD-BD79-4110E0F60397}" srcOrd="0" destOrd="0" presId="urn:microsoft.com/office/officeart/2005/8/layout/StepDownProcess"/>
    <dgm:cxn modelId="{EB39E03E-CCCD-4EF5-901C-B713F4F03CA2}" srcId="{C66282E9-9666-4B27-A812-61E94224B742}" destId="{025C039C-34A3-497A-9D01-A86BE6931DAE}" srcOrd="0" destOrd="0" parTransId="{A4CA0DE0-568E-42D5-8DC4-14C2FB134E94}" sibTransId="{D23E0705-2657-4D2D-B2B2-5C0F4FB8530E}"/>
    <dgm:cxn modelId="{7A859740-ED90-4382-9C9D-6EF605CE2380}" srcId="{A7507E72-74FA-4F0D-9E41-F9BC51DF9E9C}" destId="{8CCDA180-60F3-4E80-B48E-A44B55C3EC82}" srcOrd="0" destOrd="0" parTransId="{07FDEAA2-6ADF-4190-B0E6-11D1A068678F}" sibTransId="{AB3EAF49-CE40-42A6-918E-68D81B223393}"/>
    <dgm:cxn modelId="{90C62C5C-20BE-4F3B-B9CA-55417F72956F}" srcId="{0462C238-6676-4375-938C-31BD0B19189C}" destId="{24686A72-00C2-49FE-BB9B-1B10D8E8212D}" srcOrd="0" destOrd="0" parTransId="{2CADC118-F4F3-4311-9763-C0918A18AE8C}" sibTransId="{D76616ED-6CC7-4C8A-A0DD-F1758C5C2000}"/>
    <dgm:cxn modelId="{9D5A6042-D638-4FE7-8BD5-64AE54940E40}" type="presOf" srcId="{9F148775-EFC1-438E-8759-B63F519731E2}" destId="{4D15E651-DD3D-44A9-AED0-0A7F32F0D8DC}" srcOrd="0" destOrd="0" presId="urn:microsoft.com/office/officeart/2005/8/layout/StepDownProcess"/>
    <dgm:cxn modelId="{64157E78-D4A9-4B0C-9615-CFAC83DD2263}" type="presOf" srcId="{8CCDA180-60F3-4E80-B48E-A44B55C3EC82}" destId="{745C6A24-4D70-416E-BBB6-6D47E9EF2A5C}" srcOrd="0" destOrd="0" presId="urn:microsoft.com/office/officeart/2005/8/layout/StepDownProcess"/>
    <dgm:cxn modelId="{50B8EC91-8E23-4634-8106-5042F0ADE4B8}" srcId="{9F148775-EFC1-438E-8759-B63F519731E2}" destId="{C66282E9-9666-4B27-A812-61E94224B742}" srcOrd="0" destOrd="0" parTransId="{30050BCE-EBC2-4EF8-BBB2-1A57F5A3C202}" sibTransId="{B80405F2-1DE5-4685-8744-0FCD4944F852}"/>
    <dgm:cxn modelId="{B102D5A2-D3DF-47E8-80E8-AC634F9EE847}" srcId="{9F148775-EFC1-438E-8759-B63F519731E2}" destId="{0462C238-6676-4375-938C-31BD0B19189C}" srcOrd="2" destOrd="0" parTransId="{B2CE31C8-31FC-474C-BFD1-5F20D0E13EEC}" sibTransId="{D0E3FFF0-E4FD-4DB9-AC96-0BBD998A92FC}"/>
    <dgm:cxn modelId="{B89838A9-290F-4252-B8C3-6EC51AC9E542}" type="presOf" srcId="{24686A72-00C2-49FE-BB9B-1B10D8E8212D}" destId="{5239B573-90C0-4390-8194-761369263A0A}" srcOrd="0" destOrd="0" presId="urn:microsoft.com/office/officeart/2005/8/layout/StepDownProcess"/>
    <dgm:cxn modelId="{C3B951C7-A77D-4C34-8299-1C4913CAFC85}" type="presOf" srcId="{A7507E72-74FA-4F0D-9E41-F9BC51DF9E9C}" destId="{A7946322-2277-4905-9BC7-E6FF7DA359FA}" srcOrd="0" destOrd="0" presId="urn:microsoft.com/office/officeart/2005/8/layout/StepDownProcess"/>
    <dgm:cxn modelId="{AA313BC9-B56D-452A-A1FF-B831D703B833}" type="presOf" srcId="{C66282E9-9666-4B27-A812-61E94224B742}" destId="{F3838B8A-92C2-4C5F-8CAB-A81E6207E022}" srcOrd="0" destOrd="0" presId="urn:microsoft.com/office/officeart/2005/8/layout/StepDownProcess"/>
    <dgm:cxn modelId="{127610D2-884B-4CE6-8963-81224CA67D52}" srcId="{9F148775-EFC1-438E-8759-B63F519731E2}" destId="{A7507E72-74FA-4F0D-9E41-F9BC51DF9E9C}" srcOrd="1" destOrd="0" parTransId="{01DD2FF0-9032-4812-ABF7-BCC0A388510E}" sibTransId="{A5996141-FDB8-4D92-9185-78932740DC82}"/>
    <dgm:cxn modelId="{939A93E1-7C8D-428D-B038-75FB0704FDBC}" type="presOf" srcId="{0462C238-6676-4375-938C-31BD0B19189C}" destId="{0863A4BE-8724-44AF-9158-FB89930D2ACA}" srcOrd="0" destOrd="0" presId="urn:microsoft.com/office/officeart/2005/8/layout/StepDownProcess"/>
    <dgm:cxn modelId="{E52825DE-40FB-4C13-8308-3A52857FEF66}" type="presParOf" srcId="{4D15E651-DD3D-44A9-AED0-0A7F32F0D8DC}" destId="{5ACD6B9D-3298-42F4-99CC-A7FA24091913}" srcOrd="0" destOrd="0" presId="urn:microsoft.com/office/officeart/2005/8/layout/StepDownProcess"/>
    <dgm:cxn modelId="{35773B98-58C7-497B-8FD5-3AB37362560E}" type="presParOf" srcId="{5ACD6B9D-3298-42F4-99CC-A7FA24091913}" destId="{038E1DDD-A5DB-4E80-A394-7953554C5890}" srcOrd="0" destOrd="0" presId="urn:microsoft.com/office/officeart/2005/8/layout/StepDownProcess"/>
    <dgm:cxn modelId="{35F57319-6C36-4366-A55A-8AD6031AAEF1}" type="presParOf" srcId="{5ACD6B9D-3298-42F4-99CC-A7FA24091913}" destId="{F3838B8A-92C2-4C5F-8CAB-A81E6207E022}" srcOrd="1" destOrd="0" presId="urn:microsoft.com/office/officeart/2005/8/layout/StepDownProcess"/>
    <dgm:cxn modelId="{4976FDC6-5C66-4260-98CB-12717EA4C459}" type="presParOf" srcId="{5ACD6B9D-3298-42F4-99CC-A7FA24091913}" destId="{02DAA35A-E0BC-42AD-BD79-4110E0F60397}" srcOrd="2" destOrd="0" presId="urn:microsoft.com/office/officeart/2005/8/layout/StepDownProcess"/>
    <dgm:cxn modelId="{63533BD8-1F32-4D25-B8C6-D61C0F81DB04}" type="presParOf" srcId="{4D15E651-DD3D-44A9-AED0-0A7F32F0D8DC}" destId="{CE48EAFF-1279-45FB-9825-757D02EFE46A}" srcOrd="1" destOrd="0" presId="urn:microsoft.com/office/officeart/2005/8/layout/StepDownProcess"/>
    <dgm:cxn modelId="{53F0CA16-06EA-4AA0-AE88-88F4CDDED991}" type="presParOf" srcId="{4D15E651-DD3D-44A9-AED0-0A7F32F0D8DC}" destId="{FD11A43A-DA66-4A18-9DCA-53FD4747B4F3}" srcOrd="2" destOrd="0" presId="urn:microsoft.com/office/officeart/2005/8/layout/StepDownProcess"/>
    <dgm:cxn modelId="{32F36381-7DB9-45BE-A9DA-8838CEFA507F}" type="presParOf" srcId="{FD11A43A-DA66-4A18-9DCA-53FD4747B4F3}" destId="{1A4CE783-F5E8-49A1-AF7E-69C83FDBA04A}" srcOrd="0" destOrd="0" presId="urn:microsoft.com/office/officeart/2005/8/layout/StepDownProcess"/>
    <dgm:cxn modelId="{1B06A05F-5B3F-44C6-A52F-CAE44DE436DC}" type="presParOf" srcId="{FD11A43A-DA66-4A18-9DCA-53FD4747B4F3}" destId="{A7946322-2277-4905-9BC7-E6FF7DA359FA}" srcOrd="1" destOrd="0" presId="urn:microsoft.com/office/officeart/2005/8/layout/StepDownProcess"/>
    <dgm:cxn modelId="{0DA93963-A5CC-433A-AFC9-CEE9D99C469F}" type="presParOf" srcId="{FD11A43A-DA66-4A18-9DCA-53FD4747B4F3}" destId="{745C6A24-4D70-416E-BBB6-6D47E9EF2A5C}" srcOrd="2" destOrd="0" presId="urn:microsoft.com/office/officeart/2005/8/layout/StepDownProcess"/>
    <dgm:cxn modelId="{208CCAC5-FC42-460D-807E-03C74C934C4E}" type="presParOf" srcId="{4D15E651-DD3D-44A9-AED0-0A7F32F0D8DC}" destId="{F1853BB7-9A6C-4431-A868-0EE30E6E843A}" srcOrd="3" destOrd="0" presId="urn:microsoft.com/office/officeart/2005/8/layout/StepDownProcess"/>
    <dgm:cxn modelId="{BDCF9729-366F-4DA5-8233-03F4592C34B4}" type="presParOf" srcId="{4D15E651-DD3D-44A9-AED0-0A7F32F0D8DC}" destId="{04DF2430-A968-47E4-8E4E-02D5AEF98244}" srcOrd="4" destOrd="0" presId="urn:microsoft.com/office/officeart/2005/8/layout/StepDownProcess"/>
    <dgm:cxn modelId="{D2886029-D940-421D-AE58-3F094717D6DD}" type="presParOf" srcId="{04DF2430-A968-47E4-8E4E-02D5AEF98244}" destId="{0863A4BE-8724-44AF-9158-FB89930D2ACA}" srcOrd="0" destOrd="0" presId="urn:microsoft.com/office/officeart/2005/8/layout/StepDownProcess"/>
    <dgm:cxn modelId="{97E29B81-CDDC-4C2E-AED7-E93686A55A40}" type="presParOf" srcId="{04DF2430-A968-47E4-8E4E-02D5AEF98244}" destId="{5239B573-90C0-4390-8194-761369263A0A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8E1DDD-A5DB-4E80-A394-7953554C5890}">
      <dsp:nvSpPr>
        <dsp:cNvPr id="0" name=""/>
        <dsp:cNvSpPr/>
      </dsp:nvSpPr>
      <dsp:spPr>
        <a:xfrm rot="5400000">
          <a:off x="223602" y="1472072"/>
          <a:ext cx="1211525" cy="1379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38B8A-92C2-4C5F-8CAB-A81E6207E022}">
      <dsp:nvSpPr>
        <dsp:cNvPr id="0" name=""/>
        <dsp:cNvSpPr/>
      </dsp:nvSpPr>
      <dsp:spPr>
        <a:xfrm>
          <a:off x="4808" y="343216"/>
          <a:ext cx="1962953" cy="1143463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Organic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Waste,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Sewage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Sludge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Agricultural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residues</a:t>
          </a:r>
          <a:endParaRPr lang="it-IT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637" y="399045"/>
        <a:ext cx="1851295" cy="1031805"/>
      </dsp:txXfrm>
    </dsp:sp>
    <dsp:sp modelId="{02DAA35A-E0BC-42AD-BD79-4110E0F60397}">
      <dsp:nvSpPr>
        <dsp:cNvPr id="0" name=""/>
        <dsp:cNvSpPr/>
      </dsp:nvSpPr>
      <dsp:spPr>
        <a:xfrm>
          <a:off x="2057401" y="279399"/>
          <a:ext cx="3688342" cy="115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Around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200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Million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Tons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Oil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Equivalent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</a:p>
      </dsp:txBody>
      <dsp:txXfrm>
        <a:off x="2057401" y="279399"/>
        <a:ext cx="3688342" cy="1153833"/>
      </dsp:txXfrm>
    </dsp:sp>
    <dsp:sp modelId="{1A4CE783-F5E8-49A1-AF7E-69C83FDBA04A}">
      <dsp:nvSpPr>
        <dsp:cNvPr id="0" name=""/>
        <dsp:cNvSpPr/>
      </dsp:nvSpPr>
      <dsp:spPr>
        <a:xfrm rot="5400000">
          <a:off x="2163543" y="3011650"/>
          <a:ext cx="1211525" cy="137927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4557432"/>
            <a:satOff val="-2919"/>
            <a:lumOff val="1064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946322-2277-4905-9BC7-E6FF7DA359FA}">
      <dsp:nvSpPr>
        <dsp:cNvPr id="0" name=""/>
        <dsp:cNvSpPr/>
      </dsp:nvSpPr>
      <dsp:spPr>
        <a:xfrm>
          <a:off x="1676391" y="1947877"/>
          <a:ext cx="1841562" cy="1055995"/>
        </a:xfrm>
        <a:prstGeom prst="roundRect">
          <a:avLst>
            <a:gd name="adj" fmla="val 16670"/>
          </a:avLst>
        </a:prstGeom>
        <a:solidFill>
          <a:schemeClr val="accent5">
            <a:hueOff val="-2101323"/>
            <a:satOff val="12513"/>
            <a:lumOff val="-8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Hydrothermal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carbonisation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upgrading</a:t>
          </a:r>
        </a:p>
      </dsp:txBody>
      <dsp:txXfrm>
        <a:off x="1727950" y="1999436"/>
        <a:ext cx="1738444" cy="952877"/>
      </dsp:txXfrm>
    </dsp:sp>
    <dsp:sp modelId="{745C6A24-4D70-416E-BBB6-6D47E9EF2A5C}">
      <dsp:nvSpPr>
        <dsp:cNvPr id="0" name=""/>
        <dsp:cNvSpPr/>
      </dsp:nvSpPr>
      <dsp:spPr>
        <a:xfrm>
          <a:off x="3581399" y="1870697"/>
          <a:ext cx="3283451" cy="1153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Producing</a:t>
          </a: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 a </a:t>
          </a:r>
          <a:r>
            <a:rPr lang="it-IT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storable</a:t>
          </a: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, high </a:t>
          </a:r>
          <a:r>
            <a:rPr lang="it-IT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energy</a:t>
          </a: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density</a:t>
          </a: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2000" kern="1200" dirty="0" err="1">
              <a:latin typeface="Calibri" panose="020F0502020204030204" pitchFamily="34" charset="0"/>
              <a:cs typeface="Calibri" panose="020F0502020204030204" pitchFamily="34" charset="0"/>
            </a:rPr>
            <a:t>biomass</a:t>
          </a:r>
          <a:r>
            <a:rPr lang="it-IT" sz="2000" kern="1200" dirty="0">
              <a:latin typeface="Calibri" panose="020F0502020204030204" pitchFamily="34" charset="0"/>
              <a:cs typeface="Calibri" panose="020F0502020204030204" pitchFamily="34" charset="0"/>
            </a:rPr>
            <a:t> commodity</a:t>
          </a:r>
        </a:p>
      </dsp:txBody>
      <dsp:txXfrm>
        <a:off x="3581399" y="1870697"/>
        <a:ext cx="3283451" cy="1153833"/>
      </dsp:txXfrm>
    </dsp:sp>
    <dsp:sp modelId="{0863A4BE-8724-44AF-9158-FB89930D2ACA}">
      <dsp:nvSpPr>
        <dsp:cNvPr id="0" name=""/>
        <dsp:cNvSpPr/>
      </dsp:nvSpPr>
      <dsp:spPr>
        <a:xfrm>
          <a:off x="3670152" y="3333623"/>
          <a:ext cx="1887961" cy="1023846"/>
        </a:xfrm>
        <a:prstGeom prst="roundRect">
          <a:avLst>
            <a:gd name="adj" fmla="val 16670"/>
          </a:avLst>
        </a:prstGeom>
        <a:solidFill>
          <a:schemeClr val="accent5">
            <a:hueOff val="-4202646"/>
            <a:satOff val="25026"/>
            <a:lumOff val="-1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High Energy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Efficiency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Biopowe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plants</a:t>
          </a:r>
          <a:endParaRPr lang="it-IT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720141" y="3383612"/>
        <a:ext cx="1787983" cy="923868"/>
      </dsp:txXfrm>
    </dsp:sp>
    <dsp:sp modelId="{5239B573-90C0-4390-8194-761369263A0A}">
      <dsp:nvSpPr>
        <dsp:cNvPr id="0" name=""/>
        <dsp:cNvSpPr/>
      </dsp:nvSpPr>
      <dsp:spPr>
        <a:xfrm>
          <a:off x="5697979" y="3348709"/>
          <a:ext cx="2831612" cy="869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CO2 storage and Re-Use, PM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efficient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precipitation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heat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it-IT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recycling</a:t>
          </a:r>
          <a:r>
            <a:rPr lang="it-IT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5697979" y="3348709"/>
        <a:ext cx="2831612" cy="86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4790C-0A12-4B35-BDCD-225289613A87}" type="datetimeFigureOut">
              <a:rPr lang="en-IE" smtClean="0"/>
              <a:pPr/>
              <a:t>31/03/2017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F8C62-4108-4BD1-A112-F1073E52848C}" type="slidenum">
              <a:rPr lang="en-IE" smtClean="0"/>
              <a:pPr/>
              <a:t>‹N›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04B79-58F3-445C-B86A-62B2C882727F}" type="datetimeFigureOut">
              <a:rPr lang="en-IE" smtClean="0"/>
              <a:pPr/>
              <a:t>31/03/2017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E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1A5F2-DA29-4BDB-9094-DB9CBB5C58AA}" type="slidenum">
              <a:rPr lang="en-IE" smtClean="0"/>
              <a:pPr/>
              <a:t>‹N›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1A5F2-DA29-4BDB-9094-DB9CBB5C58AA}" type="slidenum">
              <a:rPr lang="en-IE" smtClean="0"/>
              <a:pPr/>
              <a:t>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A5F2-DA29-4BDB-9094-DB9CBB5C58AA}" type="slidenum">
              <a:rPr lang="en-IE" smtClean="0"/>
              <a:pPr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217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A5F2-DA29-4BDB-9094-DB9CBB5C58AA}" type="slidenum">
              <a:rPr lang="en-IE" smtClean="0"/>
              <a:pPr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36661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A5F2-DA29-4BDB-9094-DB9CBB5C58AA}" type="slidenum">
              <a:rPr lang="en-IE" smtClean="0"/>
              <a:pPr/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3809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41A5F2-DA29-4BDB-9094-DB9CBB5C58AA}" type="slidenum">
              <a:rPr lang="en-IE" smtClean="0"/>
              <a:pPr/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98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6225-EE36-4BEA-AD9B-417D0B321E74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248FC-7A5C-4D14-AE9A-A4EEE5ADF031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B9D7-09FC-4029-A69A-6B882A1C6BB9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76464-5E4C-450C-BA7F-93536D895810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9F7A-5805-4C7E-A452-BE3D0B971D56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F896-22D7-44BE-971F-02B025081D83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32B02-E26B-4766-BAF9-7A5920E5AB25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1FEB-147A-47DF-8DD2-5565BBAAD356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810B-24E0-470E-B737-952808253DF5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C88C1-3DCF-45A8-AB2F-A156F64C7BE7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B7951-5300-4B7C-971B-D221533BBB20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F6294-A5AA-44E7-A5D2-A2FFA145E29B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9915-616E-4573-8131-05CC1E23DFF5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79B1-A70C-4717-B3A0-788DBA207FA3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E026-4C01-4216-A5C3-D01F41BB291C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46321" y="6318780"/>
            <a:ext cx="1131996" cy="365125"/>
          </a:xfrm>
        </p:spPr>
        <p:txBody>
          <a:bodyPr/>
          <a:lstStyle>
            <a:lvl1pPr>
              <a:defRPr sz="1100">
                <a:solidFill>
                  <a:srgbClr val="002060"/>
                </a:solidFill>
              </a:defRPr>
            </a:lvl1pPr>
          </a:lstStyle>
          <a:p>
            <a:r>
              <a:rPr lang="en-IE"/>
              <a:t>March 2017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955339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139683"/>
            <a:ext cx="634771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905881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9082331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0218493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4532546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3610392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64716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8895-F41D-4A8B-826E-3A2426C9448C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59393476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676854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66344497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352994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7831450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57083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319005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8631786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B4295-2980-4B85-BA6D-4325BA4F73BF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8568897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BE7D9-3ECB-4F53-921E-51EA64694E9A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A9C1B-AF34-4BB9-8323-8BAFEB9D9DC5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28DDD-7486-43C7-B78C-811F8352F0B9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1AA63-30D4-46C9-9446-C856CAEB7486}" type="datetime6">
              <a:rPr lang="en-IE" smtClean="0"/>
              <a:pPr/>
              <a:t>March 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‹N›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DE77-670B-47CB-92B4-9B32362A85BE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F8152-A2A6-48AB-A803-AF53DA66DB81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EE660-811F-4F0D-9AEA-63A44B4CD712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9502-9ACB-41B5-931A-CD887D8F10BC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4719B-E1CC-4B04-9F8B-D6C2DBFA6F92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EUBIA PP March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E9AB-6082-44F6-9838-0E67D8BE7632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25D8-64C1-44E1-8BD0-07E719AE939F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B144E-E530-48B7-BAA1-4096152ED14E}" type="slidenum">
              <a:rPr lang="en-GB" smtClean="0"/>
              <a:pPr/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9E9AB-6082-44F6-9838-0E67D8BE7632}" type="datetime6">
              <a:rPr lang="en-IE" smtClean="0"/>
              <a:pPr/>
              <a:t>March 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EUBIA PP March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5CFDD2C-C491-4A69-9F12-04FEB0FE22C0}" type="slidenum">
              <a:rPr lang="en-GB" smtClean="0"/>
              <a:pPr/>
              <a:t>‹N›</a:t>
            </a:fld>
            <a:endParaRPr lang="en-GB"/>
          </a:p>
        </p:txBody>
      </p:sp>
      <p:pic>
        <p:nvPicPr>
          <p:cNvPr id="18" name="Immagine 17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4" y="6041363"/>
            <a:ext cx="711579" cy="711579"/>
          </a:xfrm>
          <a:prstGeom prst="rect">
            <a:avLst/>
          </a:prstGeom>
        </p:spPr>
      </p:pic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7897520" y="6477490"/>
            <a:ext cx="113199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IE"/>
              <a:t>March 2017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920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660" r:id="rId17"/>
    <p:sldLayoutId id="2147483661" r:id="rId18"/>
    <p:sldLayoutId id="2147483674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eubia@eubia.or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5" name="Content Placeholder 6" descr="log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74" y="112101"/>
            <a:ext cx="1295400" cy="1295400"/>
          </a:xfrm>
          <a:prstGeom prst="rect">
            <a:avLst/>
          </a:prstGeom>
        </p:spPr>
      </p:pic>
      <p:sp>
        <p:nvSpPr>
          <p:cNvPr id="6" name="TextBox 21"/>
          <p:cNvSpPr txBox="1"/>
          <p:nvPr/>
        </p:nvSpPr>
        <p:spPr>
          <a:xfrm>
            <a:off x="60374" y="1524000"/>
            <a:ext cx="4359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Exploring different organic waste valorisation strategies: From fresh material to power</a:t>
            </a:r>
            <a:endParaRPr lang="fr-BE" sz="3600" b="1" dirty="0">
              <a:solidFill>
                <a:srgbClr val="050A6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60374" y="5994178"/>
            <a:ext cx="281940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2400" dirty="0" err="1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Presented</a:t>
            </a:r>
            <a:r>
              <a:rPr lang="fr-BE" sz="2400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by Andrea Salimbeni </a:t>
            </a:r>
            <a:endParaRPr lang="en-IE" sz="2400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8200" y="2286000"/>
            <a:ext cx="4392000" cy="2286000"/>
          </a:xfrm>
          <a:prstGeom prst="rect">
            <a:avLst/>
          </a:prstGeom>
        </p:spPr>
      </p:pic>
      <p:sp>
        <p:nvSpPr>
          <p:cNvPr id="9" name="TextBox 23"/>
          <p:cNvSpPr txBox="1"/>
          <p:nvPr/>
        </p:nvSpPr>
        <p:spPr>
          <a:xfrm>
            <a:off x="136574" y="5147846"/>
            <a:ext cx="374962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sz="1600" i="1" dirty="0">
                <a:solidFill>
                  <a:schemeClr val="tx2">
                    <a:lumMod val="75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WBP – 29 March 2017, Amsterdam, NL</a:t>
            </a:r>
            <a:endParaRPr lang="en-IE" sz="1600" i="1" dirty="0">
              <a:solidFill>
                <a:schemeClr val="tx2">
                  <a:lumMod val="75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17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10</a:t>
            </a:fld>
            <a:endParaRPr lang="en-IE"/>
          </a:p>
        </p:txBody>
      </p:sp>
      <p:sp>
        <p:nvSpPr>
          <p:cNvPr id="3" name="Rettangolo 2"/>
          <p:cNvSpPr/>
          <p:nvPr/>
        </p:nvSpPr>
        <p:spPr>
          <a:xfrm>
            <a:off x="304800" y="1232993"/>
            <a:ext cx="7560000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Organic waste valorisation is a global topic, and a problem to be solved in Asia, Europe, as well as United States, Africa and Middle East countries.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0730" y="2529971"/>
            <a:ext cx="756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50A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Europe: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GB" sz="2400" b="1" dirty="0">
                <a:solidFill>
                  <a:srgbClr val="050A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269 MTOE</a:t>
            </a:r>
            <a:r>
              <a:rPr lang="en-GB" sz="2400" dirty="0">
                <a:solidFill>
                  <a:srgbClr val="050A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organic residues, of which 140 from Agriculture, 85 from forests and 44 from food industry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90730" y="4546937"/>
            <a:ext cx="756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China: </a:t>
            </a: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GB" sz="24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1,48 Billion TOE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of organic residues, of which 420 MTOE from agriculture, 520 MTOE from forestry</a:t>
            </a: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500MTOE from sawmills, and 30 from food.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0732" y="3569232"/>
            <a:ext cx="756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USA: </a:t>
            </a: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</a:t>
            </a:r>
            <a:r>
              <a:rPr lang="en-GB" sz="24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290 MTOE </a:t>
            </a:r>
            <a:r>
              <a:rPr lang="en-GB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organic residues, of which 180 from Agriculture, 90 from Forests, and 15 from food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2400" y="228600"/>
            <a:ext cx="8355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Organic residues energy potential </a:t>
            </a:r>
            <a:endParaRPr lang="it-IT" sz="3600" dirty="0">
              <a:solidFill>
                <a:srgbClr val="050A6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87283" y="5957634"/>
            <a:ext cx="676344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Sewage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sludge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in the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above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regions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to  40-55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dry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tons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per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year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11</a:t>
            </a:fld>
            <a:endParaRPr lang="en-IE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500" t="20356" r="16666" b="27767"/>
          <a:stretch/>
        </p:blipFill>
        <p:spPr>
          <a:xfrm>
            <a:off x="221564" y="1558361"/>
            <a:ext cx="8098304" cy="423045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21564" y="228600"/>
            <a:ext cx="70936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Breakdown of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biomass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supply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potential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estimates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by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type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, 2030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143000" y="5867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biowaste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achievable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2030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2,5-3,5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TOE</a:t>
            </a:r>
          </a:p>
        </p:txBody>
      </p:sp>
    </p:spTree>
    <p:extLst>
      <p:ext uri="{BB962C8B-B14F-4D97-AF65-F5344CB8AC3E}">
        <p14:creationId xmlns:p14="http://schemas.microsoft.com/office/powerpoint/2010/main" val="214401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12</a:t>
            </a:fld>
            <a:endParaRPr lang="en-IE"/>
          </a:p>
        </p:txBody>
      </p:sp>
      <p:sp>
        <p:nvSpPr>
          <p:cNvPr id="4" name="Rettangolo 3"/>
          <p:cNvSpPr/>
          <p:nvPr/>
        </p:nvSpPr>
        <p:spPr>
          <a:xfrm>
            <a:off x="152399" y="76200"/>
            <a:ext cx="87679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Forestry residues: High quality woody biomass 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8189" y="1219200"/>
            <a:ext cx="8650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Woody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forestry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residues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 the best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quality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bioenergy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generation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growth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affected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by a range of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bottlenecks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2401" y="1981200"/>
            <a:ext cx="36575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lphaUcPeriod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Forests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areas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located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regions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(Russia,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Sweden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Nigeria).</a:t>
            </a:r>
          </a:p>
          <a:p>
            <a:pPr marL="342900" indent="-342900" algn="just">
              <a:buFont typeface="+mj-lt"/>
              <a:buAutoNum type="alphaUcPeriod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Transportation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affect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fuel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lphaUcPeriod"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lphaUcPeriod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Woody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residues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already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feasible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52398" y="5199717"/>
            <a:ext cx="867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indent="-432000"/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residues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forests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access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limited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large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trucks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can’t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collect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16343" t="33781" r="45543" b="28212"/>
          <a:stretch/>
        </p:blipFill>
        <p:spPr>
          <a:xfrm>
            <a:off x="3886200" y="2038797"/>
            <a:ext cx="4779498" cy="296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2400" y="228600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Forestry residues supply: chipping before or after transportation</a:t>
            </a:r>
            <a:endParaRPr lang="it-IT" sz="32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11666" t="38143" r="26667" b="18588"/>
          <a:stretch/>
        </p:blipFill>
        <p:spPr>
          <a:xfrm>
            <a:off x="88111" y="2030226"/>
            <a:ext cx="4442691" cy="17526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-52743" y="1526145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Logging</a:t>
            </a:r>
            <a:r>
              <a:rPr lang="it-IT" dirty="0"/>
              <a:t> </a:t>
            </a:r>
            <a:r>
              <a:rPr lang="it-IT" dirty="0" err="1"/>
              <a:t>residues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752600" y="15557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 err="1"/>
              <a:t>Forest</a:t>
            </a:r>
            <a:r>
              <a:rPr lang="it-IT" dirty="0"/>
              <a:t> site </a:t>
            </a:r>
            <a:r>
              <a:rPr lang="it-IT" dirty="0" err="1"/>
              <a:t>chipping</a:t>
            </a:r>
            <a:r>
              <a:rPr lang="it-IT" dirty="0"/>
              <a:t>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23160" y="1543381"/>
            <a:ext cx="238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/>
              <a:t>Transport</a:t>
            </a:r>
            <a:r>
              <a:rPr lang="it-IT" dirty="0"/>
              <a:t> with </a:t>
            </a:r>
            <a:r>
              <a:rPr lang="it-IT" dirty="0" err="1"/>
              <a:t>trucks</a:t>
            </a:r>
            <a:endParaRPr lang="it-IT" dirty="0"/>
          </a:p>
        </p:txBody>
      </p:sp>
      <p:sp>
        <p:nvSpPr>
          <p:cNvPr id="11" name="Freccia in giù 10"/>
          <p:cNvSpPr/>
          <p:nvPr/>
        </p:nvSpPr>
        <p:spPr>
          <a:xfrm rot="16200000">
            <a:off x="5391985" y="1455772"/>
            <a:ext cx="34123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666" t="39624" r="25000" b="13388"/>
          <a:stretch/>
        </p:blipFill>
        <p:spPr>
          <a:xfrm>
            <a:off x="266591" y="4572000"/>
            <a:ext cx="4330067" cy="1806171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0384" y="4149637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Logging</a:t>
            </a:r>
            <a:r>
              <a:rPr lang="it-IT" dirty="0"/>
              <a:t> </a:t>
            </a:r>
            <a:r>
              <a:rPr lang="it-IT" dirty="0" err="1"/>
              <a:t>residues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974623" y="4170863"/>
            <a:ext cx="238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/>
              <a:t>Transport</a:t>
            </a:r>
            <a:r>
              <a:rPr lang="it-IT" dirty="0"/>
              <a:t> with </a:t>
            </a:r>
            <a:r>
              <a:rPr lang="it-IT" dirty="0" err="1"/>
              <a:t>trucks</a:t>
            </a:r>
            <a:endParaRPr lang="it-IT" dirty="0"/>
          </a:p>
        </p:txBody>
      </p:sp>
      <p:sp>
        <p:nvSpPr>
          <p:cNvPr id="15" name="Freccia in giù 14"/>
          <p:cNvSpPr/>
          <p:nvPr/>
        </p:nvSpPr>
        <p:spPr>
          <a:xfrm rot="16200000">
            <a:off x="2344530" y="4054209"/>
            <a:ext cx="373117" cy="623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rot="16200000">
            <a:off x="5581397" y="4072830"/>
            <a:ext cx="341176" cy="657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6141539" y="4183777"/>
            <a:ext cx="2316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err="1"/>
              <a:t>Chipping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end user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648200" y="2183043"/>
            <a:ext cx="273749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Good</a:t>
            </a:r>
            <a:r>
              <a:rPr lang="it-IT" dirty="0"/>
              <a:t> for large scale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/>
              <a:t>High </a:t>
            </a:r>
            <a:r>
              <a:rPr lang="it-IT" dirty="0" err="1"/>
              <a:t>efficiency</a:t>
            </a:r>
            <a:endParaRPr lang="it-IT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/>
              <a:t>Cost:18-20 €/MWh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Moisture</a:t>
            </a:r>
            <a:r>
              <a:rPr lang="it-IT" dirty="0"/>
              <a:t>:  25-35%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4730102" y="4826687"/>
            <a:ext cx="2971800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Suitable</a:t>
            </a:r>
            <a:r>
              <a:rPr lang="it-IT" dirty="0"/>
              <a:t> for small scale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/>
              <a:t>Low </a:t>
            </a:r>
            <a:r>
              <a:rPr lang="it-IT" dirty="0" err="1"/>
              <a:t>efficiency</a:t>
            </a:r>
            <a:endParaRPr lang="it-IT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/>
              <a:t>Cost: 22-28 €/MWh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§"/>
            </a:pPr>
            <a:r>
              <a:rPr lang="it-IT" dirty="0" err="1"/>
              <a:t>Moisture</a:t>
            </a:r>
            <a:r>
              <a:rPr lang="it-IT" dirty="0"/>
              <a:t>:  30-40%</a:t>
            </a:r>
          </a:p>
        </p:txBody>
      </p:sp>
      <p:sp>
        <p:nvSpPr>
          <p:cNvPr id="20" name="Freccia in giù 19"/>
          <p:cNvSpPr/>
          <p:nvPr/>
        </p:nvSpPr>
        <p:spPr>
          <a:xfrm rot="16200000">
            <a:off x="2377998" y="1449652"/>
            <a:ext cx="34123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581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endParaRPr lang="en-I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6199" y="76200"/>
            <a:ext cx="8834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Lato"/>
                <a:ea typeface="Lato" pitchFamily="34" charset="0"/>
                <a:cs typeface="Calibri" panose="020F0502020204030204" pitchFamily="34" charset="0"/>
              </a:rPr>
              <a:t>Agricultural residues: a huge resource with the supply chain challenge</a:t>
            </a:r>
            <a:endParaRPr lang="it-IT" sz="3200" dirty="0">
              <a:latin typeface="Lato"/>
              <a:cs typeface="Calibri" panose="020F050202020403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" r="28921"/>
          <a:stretch/>
        </p:blipFill>
        <p:spPr bwMode="auto">
          <a:xfrm>
            <a:off x="4491195" y="1397153"/>
            <a:ext cx="4419600" cy="261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50409" y="1441186"/>
            <a:ext cx="41787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Cereals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Straw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agricultural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 residue for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Huge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availability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moisture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: 15-20%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Low market cost: 50-60 €/ton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Energy cost: 15 - 17€/MWh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F0342F9C-F3EA-4072-B0B5-6C922BF3C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166777"/>
              </p:ext>
            </p:extLst>
          </p:nvPr>
        </p:nvGraphicFramePr>
        <p:xfrm>
          <a:off x="181708" y="3733800"/>
          <a:ext cx="4047434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11"/>
          <p:cNvSpPr/>
          <p:nvPr/>
        </p:nvSpPr>
        <p:spPr>
          <a:xfrm>
            <a:off x="4381500" y="4103493"/>
            <a:ext cx="45292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Disadvantages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ash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melting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point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Chlorine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Alkali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in the flue gas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Low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density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purposes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fertilizers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animal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 feed, </a:t>
            </a:r>
            <a:r>
              <a:rPr 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bedding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8757" y="3810000"/>
            <a:ext cx="6670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50" b="1" dirty="0">
                <a:latin typeface="Calibri" panose="020F0502020204030204" pitchFamily="34" charset="0"/>
                <a:cs typeface="Calibri" panose="020F0502020204030204" pitchFamily="34" charset="0"/>
              </a:rPr>
              <a:t>GJ/m3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5176663" y="1418880"/>
            <a:ext cx="3357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Most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residue for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energy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in EU</a:t>
            </a:r>
          </a:p>
        </p:txBody>
      </p:sp>
    </p:spTree>
    <p:extLst>
      <p:ext uri="{BB962C8B-B14F-4D97-AF65-F5344CB8AC3E}">
        <p14:creationId xmlns:p14="http://schemas.microsoft.com/office/powerpoint/2010/main" val="3363203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15</a:t>
            </a:fld>
            <a:endParaRPr lang="en-IE"/>
          </a:p>
        </p:txBody>
      </p:sp>
      <p:sp>
        <p:nvSpPr>
          <p:cNvPr id="3" name="CasellaDiTesto 2"/>
          <p:cNvSpPr txBox="1"/>
          <p:nvPr/>
        </p:nvSpPr>
        <p:spPr>
          <a:xfrm>
            <a:off x="228600" y="2286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50A6F"/>
                </a:solidFill>
                <a:latin typeface="Lato"/>
              </a:rPr>
              <a:t>Agriculture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residues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supply: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Bales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Vs. agro-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pellets</a:t>
            </a:r>
            <a:endParaRPr lang="it-IT" sz="3200" b="1" dirty="0">
              <a:solidFill>
                <a:srgbClr val="050A6F"/>
              </a:solidFill>
              <a:latin typeface="Lato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95096" y="6072359"/>
            <a:ext cx="7218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Over 600 km </a:t>
            </a:r>
            <a:r>
              <a:rPr lang="it-IT" dirty="0" err="1"/>
              <a:t>distance</a:t>
            </a:r>
            <a:r>
              <a:rPr lang="it-IT" dirty="0"/>
              <a:t>, </a:t>
            </a:r>
            <a:r>
              <a:rPr lang="it-IT" dirty="0" err="1"/>
              <a:t>pelletization</a:t>
            </a:r>
            <a:r>
              <a:rPr lang="it-IT" dirty="0"/>
              <a:t> of </a:t>
            </a:r>
            <a:r>
              <a:rPr lang="it-IT" dirty="0" err="1"/>
              <a:t>agriculture</a:t>
            </a:r>
            <a:r>
              <a:rPr lang="it-IT" dirty="0"/>
              <a:t> </a:t>
            </a:r>
            <a:r>
              <a:rPr lang="it-IT" dirty="0" err="1"/>
              <a:t>residues</a:t>
            </a:r>
            <a:r>
              <a:rPr lang="it-IT" dirty="0"/>
              <a:t> </a:t>
            </a:r>
            <a:r>
              <a:rPr lang="it-IT" dirty="0" err="1"/>
              <a:t>brings</a:t>
            </a:r>
            <a:r>
              <a:rPr lang="it-IT" dirty="0"/>
              <a:t> a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advantage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9481" t="70795" r="50421" b="21067"/>
          <a:stretch/>
        </p:blipFill>
        <p:spPr>
          <a:xfrm>
            <a:off x="2498898" y="2058490"/>
            <a:ext cx="2393729" cy="544956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1868615" y="2182166"/>
            <a:ext cx="4290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>
            <a:cxnSpLocks/>
          </p:cNvCxnSpPr>
          <p:nvPr/>
        </p:nvCxnSpPr>
        <p:spPr>
          <a:xfrm>
            <a:off x="2397192" y="2745839"/>
            <a:ext cx="255896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82791" y="2816083"/>
            <a:ext cx="2288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600 km = 0,68 €/GJ</a:t>
            </a:r>
          </a:p>
          <a:p>
            <a:pPr algn="ctr"/>
            <a:r>
              <a:rPr lang="it-IT" sz="1600" b="1" dirty="0"/>
              <a:t>Cost: 10,8 €/t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5093736" y="2169611"/>
            <a:ext cx="4290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/>
          <a:srcRect l="54866" t="62158" r="29513" b="18587"/>
          <a:stretch/>
        </p:blipFill>
        <p:spPr>
          <a:xfrm>
            <a:off x="5782309" y="1979111"/>
            <a:ext cx="1125415" cy="779929"/>
          </a:xfrm>
          <a:prstGeom prst="rect">
            <a:avLst/>
          </a:prstGeom>
        </p:spPr>
      </p:pic>
      <p:pic>
        <p:nvPicPr>
          <p:cNvPr id="1030" name="Picture 6" descr="https://encrypted-tbn0.gstatic.com/images?q=tbn:ANd9GcQtpSup4w65b6GXp-q_CKmZw6A5uP-lIt8KdGQm_qSM0dugaqF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1" y="1828800"/>
            <a:ext cx="1187808" cy="118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0" y="2812669"/>
            <a:ext cx="2560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50m</a:t>
            </a:r>
            <a:r>
              <a:rPr lang="it-IT" sz="1600" baseline="30000" dirty="0"/>
              <a:t>3 </a:t>
            </a:r>
            <a:r>
              <a:rPr lang="it-IT" sz="1600" dirty="0"/>
              <a:t>= 8 t = 130 GJ</a:t>
            </a:r>
          </a:p>
          <a:p>
            <a:r>
              <a:rPr lang="it-IT" sz="1600" b="1" dirty="0"/>
              <a:t>Cost: 50 €/t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5237583" y="2670725"/>
            <a:ext cx="2678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Final</a:t>
            </a:r>
            <a:r>
              <a:rPr lang="it-IT" sz="1600" b="1" dirty="0"/>
              <a:t> cost:  60,8 €/ton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1463186" y="5160595"/>
            <a:ext cx="2390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13m</a:t>
            </a:r>
            <a:r>
              <a:rPr lang="it-IT" sz="1600" baseline="30000" dirty="0"/>
              <a:t>3</a:t>
            </a:r>
            <a:r>
              <a:rPr lang="it-IT" sz="1600" dirty="0"/>
              <a:t> = 8 t = 130 GJ</a:t>
            </a:r>
          </a:p>
        </p:txBody>
      </p:sp>
      <p:sp>
        <p:nvSpPr>
          <p:cNvPr id="22" name="Freccia a destra 21"/>
          <p:cNvSpPr/>
          <p:nvPr/>
        </p:nvSpPr>
        <p:spPr>
          <a:xfrm rot="5400000">
            <a:off x="490251" y="3478493"/>
            <a:ext cx="4290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3"/>
          <a:srcRect l="38301" t="69365" r="49515" b="20893"/>
          <a:stretch/>
        </p:blipFill>
        <p:spPr>
          <a:xfrm>
            <a:off x="3903783" y="4476398"/>
            <a:ext cx="1404485" cy="631350"/>
          </a:xfrm>
          <a:prstGeom prst="rect">
            <a:avLst/>
          </a:prstGeom>
        </p:spPr>
      </p:pic>
      <p:sp>
        <p:nvSpPr>
          <p:cNvPr id="24" name="Freccia a destra 23"/>
          <p:cNvSpPr/>
          <p:nvPr/>
        </p:nvSpPr>
        <p:spPr>
          <a:xfrm>
            <a:off x="3163353" y="4696267"/>
            <a:ext cx="4290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3473778" y="5216602"/>
            <a:ext cx="2214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/>
              <a:t>600 km = 0,20 €/GJ</a:t>
            </a:r>
          </a:p>
          <a:p>
            <a:pPr algn="ctr"/>
            <a:r>
              <a:rPr lang="it-IT" sz="1600" b="1" dirty="0"/>
              <a:t>Cost: 2,7 €/t</a:t>
            </a:r>
          </a:p>
        </p:txBody>
      </p:sp>
      <p:cxnSp>
        <p:nvCxnSpPr>
          <p:cNvPr id="26" name="Connettore 2 25"/>
          <p:cNvCxnSpPr>
            <a:cxnSpLocks/>
          </p:cNvCxnSpPr>
          <p:nvPr/>
        </p:nvCxnSpPr>
        <p:spPr>
          <a:xfrm flipV="1">
            <a:off x="3717909" y="5188531"/>
            <a:ext cx="1590359" cy="218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Immagin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866" t="62158" r="29513" b="18587"/>
          <a:stretch/>
        </p:blipFill>
        <p:spPr>
          <a:xfrm>
            <a:off x="6394605" y="4533239"/>
            <a:ext cx="1125415" cy="779929"/>
          </a:xfrm>
          <a:prstGeom prst="rect">
            <a:avLst/>
          </a:prstGeom>
        </p:spPr>
      </p:pic>
      <p:sp>
        <p:nvSpPr>
          <p:cNvPr id="28" name="CasellaDiTesto 27"/>
          <p:cNvSpPr txBox="1"/>
          <p:nvPr/>
        </p:nvSpPr>
        <p:spPr>
          <a:xfrm>
            <a:off x="5700770" y="5257068"/>
            <a:ext cx="2513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/>
              <a:t>Final</a:t>
            </a:r>
            <a:r>
              <a:rPr lang="it-IT" sz="1600" b="1" dirty="0"/>
              <a:t> cost:  59,5 €/ton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/>
          <a:srcRect l="37951" t="38580" r="32825" b="15563"/>
          <a:stretch/>
        </p:blipFill>
        <p:spPr bwMode="auto">
          <a:xfrm>
            <a:off x="239409" y="4290606"/>
            <a:ext cx="1003596" cy="12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ttangolo 16"/>
          <p:cNvSpPr/>
          <p:nvPr/>
        </p:nvSpPr>
        <p:spPr>
          <a:xfrm>
            <a:off x="-23141" y="5555802"/>
            <a:ext cx="1455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/>
              <a:t> </a:t>
            </a:r>
            <a:r>
              <a:rPr lang="it-IT" sz="1600" b="1" dirty="0"/>
              <a:t>Cost: 6,8 €/t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3883525"/>
            <a:ext cx="1542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50A6F"/>
                </a:solidFill>
                <a:latin typeface="Lato"/>
              </a:rPr>
              <a:t>Pelletization</a:t>
            </a:r>
            <a:endParaRPr lang="it-IT" b="1" dirty="0">
              <a:solidFill>
                <a:srgbClr val="050A6F"/>
              </a:solidFill>
              <a:latin typeface="Lato"/>
            </a:endParaRPr>
          </a:p>
        </p:txBody>
      </p:sp>
      <p:sp>
        <p:nvSpPr>
          <p:cNvPr id="33" name="Freccia a destra 32"/>
          <p:cNvSpPr/>
          <p:nvPr/>
        </p:nvSpPr>
        <p:spPr>
          <a:xfrm>
            <a:off x="1439550" y="4706629"/>
            <a:ext cx="4290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659623" y="4191000"/>
            <a:ext cx="17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50A6F"/>
                </a:solidFill>
                <a:latin typeface="Lato"/>
              </a:rPr>
              <a:t>Transportation</a:t>
            </a:r>
            <a:endParaRPr lang="it-IT" b="1" dirty="0">
              <a:solidFill>
                <a:srgbClr val="050A6F"/>
              </a:solidFill>
              <a:latin typeface="Lato"/>
            </a:endParaRPr>
          </a:p>
        </p:txBody>
      </p:sp>
      <p:sp>
        <p:nvSpPr>
          <p:cNvPr id="35" name="Rettangolo 34"/>
          <p:cNvSpPr/>
          <p:nvPr/>
        </p:nvSpPr>
        <p:spPr>
          <a:xfrm>
            <a:off x="5719611" y="1665472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Lato"/>
              </a:rPr>
              <a:t>Delivery</a:t>
            </a:r>
          </a:p>
        </p:txBody>
      </p:sp>
      <p:pic>
        <p:nvPicPr>
          <p:cNvPr id="1034" name="Picture 10" descr="http://www.palser.pt/images/produtos/pellets-granel-1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089" y="4373661"/>
            <a:ext cx="1473620" cy="9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ccia a destra 40"/>
          <p:cNvSpPr/>
          <p:nvPr/>
        </p:nvSpPr>
        <p:spPr>
          <a:xfrm>
            <a:off x="5677553" y="4706629"/>
            <a:ext cx="429065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Rettangolo 41"/>
          <p:cNvSpPr/>
          <p:nvPr/>
        </p:nvSpPr>
        <p:spPr>
          <a:xfrm>
            <a:off x="2642767" y="1600200"/>
            <a:ext cx="178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err="1">
                <a:solidFill>
                  <a:srgbClr val="050A6F"/>
                </a:solidFill>
                <a:latin typeface="Lato"/>
              </a:rPr>
              <a:t>Transportation</a:t>
            </a:r>
            <a:endParaRPr lang="it-IT" b="1" dirty="0">
              <a:solidFill>
                <a:srgbClr val="050A6F"/>
              </a:solidFill>
              <a:latin typeface="Lato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92827" y="1524000"/>
            <a:ext cx="138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FFC000"/>
                </a:solidFill>
              </a:rPr>
              <a:t>Straw</a:t>
            </a:r>
            <a:r>
              <a:rPr lang="it-IT" b="1" dirty="0">
                <a:solidFill>
                  <a:srgbClr val="FFC000"/>
                </a:solidFill>
              </a:rPr>
              <a:t> </a:t>
            </a:r>
            <a:r>
              <a:rPr lang="it-IT" b="1" dirty="0" err="1">
                <a:solidFill>
                  <a:srgbClr val="FFC000"/>
                </a:solidFill>
              </a:rPr>
              <a:t>Bale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1791988" y="4154324"/>
            <a:ext cx="1381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C000"/>
                </a:solidFill>
              </a:rPr>
              <a:t>Agro-</a:t>
            </a:r>
            <a:r>
              <a:rPr lang="it-IT" b="1" dirty="0" err="1">
                <a:solidFill>
                  <a:srgbClr val="FFC000"/>
                </a:solidFill>
              </a:rPr>
              <a:t>pellet</a:t>
            </a:r>
            <a:endParaRPr lang="it-IT" b="1" dirty="0">
              <a:solidFill>
                <a:srgbClr val="FFC000"/>
              </a:solidFill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6259983" y="4191000"/>
            <a:ext cx="1080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Lato"/>
              </a:rPr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3687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 animBg="1"/>
      <p:bldP spid="24" grpId="0" animBg="1"/>
      <p:bldP spid="25" grpId="0"/>
      <p:bldP spid="28" grpId="0"/>
      <p:bldP spid="17" grpId="0"/>
      <p:bldP spid="18" grpId="0"/>
      <p:bldP spid="33" grpId="0" animBg="1"/>
      <p:bldP spid="34" grpId="0"/>
      <p:bldP spid="41" grpId="0" animBg="1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16</a:t>
            </a:fld>
            <a:endParaRPr lang="en-IE"/>
          </a:p>
        </p:txBody>
      </p:sp>
      <p:sp>
        <p:nvSpPr>
          <p:cNvPr id="3" name="Rettangolo 2"/>
          <p:cNvSpPr/>
          <p:nvPr/>
        </p:nvSpPr>
        <p:spPr>
          <a:xfrm>
            <a:off x="1219200" y="1905000"/>
            <a:ext cx="6400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8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New Technologies and Strategies for Sustainable </a:t>
            </a:r>
            <a:r>
              <a:rPr lang="en-GB" sz="2800" b="1" dirty="0" err="1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BioPower</a:t>
            </a:r>
            <a:endParaRPr lang="en-GB" sz="2800" b="1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33400" y="2158425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390272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17</a:t>
            </a:fld>
            <a:endParaRPr lang="en-IE"/>
          </a:p>
        </p:txBody>
      </p:sp>
      <p:sp>
        <p:nvSpPr>
          <p:cNvPr id="4" name="CasellaDiTesto 3"/>
          <p:cNvSpPr txBox="1"/>
          <p:nvPr/>
        </p:nvSpPr>
        <p:spPr>
          <a:xfrm>
            <a:off x="152400" y="2433906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Biomass is exposed to around 180-210 °C and 16-20 bars, in the presence of water and thereby converted into a main product a coal-water-slurry. </a:t>
            </a:r>
          </a:p>
          <a:p>
            <a:pPr algn="just"/>
            <a:endParaRPr lang="en-GB" dirty="0"/>
          </a:p>
          <a:p>
            <a:pPr algn="just"/>
            <a:r>
              <a:rPr lang="en-GB" dirty="0"/>
              <a:t>After water separation, two main products are:</a:t>
            </a:r>
          </a:p>
          <a:p>
            <a:pPr lvl="2" algn="just"/>
            <a:endParaRPr lang="it-IT" dirty="0"/>
          </a:p>
          <a:p>
            <a:pPr marL="1257300" lvl="2" indent="-342900" algn="just">
              <a:buFont typeface="+mj-lt"/>
              <a:buAutoNum type="arabicPeriod"/>
            </a:pPr>
            <a:r>
              <a:rPr lang="en-GB" b="1" dirty="0"/>
              <a:t>A coal-like product (HTC carbon)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GB" b="1" dirty="0"/>
          </a:p>
          <a:p>
            <a:pPr marL="1257300" lvl="2" indent="-342900" algn="just">
              <a:buFont typeface="+mj-lt"/>
              <a:buAutoNum type="arabicPeriod"/>
            </a:pPr>
            <a:r>
              <a:rPr lang="en-GB" b="1" dirty="0"/>
              <a:t>a water phase rich in nutrients, and organic acids (from 5 to 25%).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52400" y="1191637"/>
            <a:ext cx="8415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Hydrothermal Carbonisation (HTC) is an innovative industrial technology which transform organic wet substrates in a carbonaceous material. Organic substrate is milled and mixed with water, as the substrate is injected in liquid status, with moisture content from 60 to 85%.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2400" y="114419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The HTC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technology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: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sustainable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upgrading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3906"/>
            <a:ext cx="2681775" cy="40892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79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>
          <a:xfrm>
            <a:off x="6418173" y="5429214"/>
            <a:ext cx="512638" cy="365125"/>
          </a:xfrm>
        </p:spPr>
        <p:txBody>
          <a:bodyPr/>
          <a:lstStyle/>
          <a:p>
            <a:fld id="{7A24E6AB-8D06-4AA2-8C13-17803083E4F7}" type="slidenum">
              <a:rPr lang="en-IE" smtClean="0"/>
              <a:pPr/>
              <a:t>18</a:t>
            </a:fld>
            <a:endParaRPr lang="en-IE"/>
          </a:p>
        </p:txBody>
      </p:sp>
      <p:sp>
        <p:nvSpPr>
          <p:cNvPr id="7" name="CasellaDiTesto 6"/>
          <p:cNvSpPr txBox="1"/>
          <p:nvPr/>
        </p:nvSpPr>
        <p:spPr>
          <a:xfrm>
            <a:off x="99442" y="1152227"/>
            <a:ext cx="2886344" cy="1514773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600" dirty="0" err="1"/>
              <a:t>Ingelia</a:t>
            </a:r>
            <a:r>
              <a:rPr lang="it-IT" sz="1600" dirty="0"/>
              <a:t> HTC </a:t>
            </a:r>
            <a:r>
              <a:rPr lang="it-IT" sz="1600" dirty="0" err="1"/>
              <a:t>facility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</a:t>
            </a:r>
            <a:r>
              <a:rPr lang="it-IT" sz="1600" dirty="0" err="1"/>
              <a:t>able</a:t>
            </a:r>
            <a:r>
              <a:rPr lang="it-IT" sz="1600" dirty="0"/>
              <a:t> to </a:t>
            </a:r>
            <a:r>
              <a:rPr lang="it-IT" sz="1600" dirty="0" err="1"/>
              <a:t>treat</a:t>
            </a:r>
            <a:r>
              <a:rPr lang="it-IT" sz="1600" dirty="0"/>
              <a:t> a wide </a:t>
            </a:r>
            <a:r>
              <a:rPr lang="it-IT" sz="1600" dirty="0" err="1"/>
              <a:t>range</a:t>
            </a:r>
            <a:r>
              <a:rPr lang="it-IT" sz="1600" dirty="0"/>
              <a:t> of </a:t>
            </a:r>
            <a:r>
              <a:rPr lang="it-IT" sz="1600" dirty="0" err="1"/>
              <a:t>substrates</a:t>
            </a:r>
            <a:endParaRPr lang="it-IT" sz="1600" dirty="0"/>
          </a:p>
        </p:txBody>
      </p:sp>
      <p:pic>
        <p:nvPicPr>
          <p:cNvPr id="8" name="Picture 2" descr="Risultati immagini per food waste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94" b="10345"/>
          <a:stretch/>
        </p:blipFill>
        <p:spPr bwMode="auto">
          <a:xfrm>
            <a:off x="139148" y="4419600"/>
            <a:ext cx="925781" cy="6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isultati immagini per green waste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9"/>
          <a:stretch/>
        </p:blipFill>
        <p:spPr bwMode="auto">
          <a:xfrm>
            <a:off x="109084" y="2743200"/>
            <a:ext cx="955845" cy="8380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isultati immagini per manur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106" r="7692" b="1433"/>
          <a:stretch/>
        </p:blipFill>
        <p:spPr bwMode="auto">
          <a:xfrm>
            <a:off x="109084" y="5261396"/>
            <a:ext cx="1018743" cy="71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isultati immagini per industrial fruit waste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"/>
          <a:stretch/>
        </p:blipFill>
        <p:spPr bwMode="auto">
          <a:xfrm>
            <a:off x="155663" y="3574689"/>
            <a:ext cx="972164" cy="6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1246697" y="2844225"/>
            <a:ext cx="76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Green Waste</a:t>
            </a:r>
            <a:r>
              <a:rPr lang="it-IT" sz="1600" dirty="0"/>
              <a:t>. No </a:t>
            </a:r>
            <a:r>
              <a:rPr lang="it-IT" sz="1600" dirty="0" err="1"/>
              <a:t>tipping</a:t>
            </a:r>
            <a:r>
              <a:rPr lang="it-IT" sz="1600" dirty="0"/>
              <a:t> </a:t>
            </a:r>
            <a:r>
              <a:rPr lang="it-IT" sz="1600" dirty="0" err="1"/>
              <a:t>fee</a:t>
            </a:r>
            <a:r>
              <a:rPr lang="it-IT" sz="1600" dirty="0"/>
              <a:t> </a:t>
            </a:r>
            <a:r>
              <a:rPr lang="it-IT" sz="1600" dirty="0" err="1"/>
              <a:t>applicable</a:t>
            </a:r>
            <a:r>
              <a:rPr lang="it-IT" sz="1600" dirty="0"/>
              <a:t>. </a:t>
            </a:r>
            <a:r>
              <a:rPr lang="it-IT" sz="1600" dirty="0" err="1"/>
              <a:t>BioCoal</a:t>
            </a:r>
            <a:r>
              <a:rPr lang="it-IT" sz="1600" dirty="0"/>
              <a:t> of high </a:t>
            </a:r>
            <a:r>
              <a:rPr lang="it-IT" sz="1600" dirty="0" err="1"/>
              <a:t>quality</a:t>
            </a:r>
            <a:r>
              <a:rPr lang="it-IT" sz="1600" dirty="0"/>
              <a:t>, with low </a:t>
            </a:r>
            <a:r>
              <a:rPr lang="it-IT" sz="1600" dirty="0" err="1"/>
              <a:t>ash</a:t>
            </a:r>
            <a:r>
              <a:rPr lang="it-IT" sz="1600" dirty="0"/>
              <a:t> and high LHV. </a:t>
            </a:r>
            <a:endParaRPr lang="it-IT" sz="16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143161" y="3601503"/>
            <a:ext cx="754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Industry</a:t>
            </a:r>
            <a:r>
              <a:rPr lang="it-IT" sz="1600" b="1" dirty="0"/>
              <a:t> </a:t>
            </a:r>
            <a:r>
              <a:rPr lang="it-IT" sz="1600" b="1" dirty="0" err="1"/>
              <a:t>Food</a:t>
            </a:r>
            <a:r>
              <a:rPr lang="it-IT" sz="1600" b="1" dirty="0"/>
              <a:t> Waste</a:t>
            </a:r>
            <a:r>
              <a:rPr lang="it-IT" sz="1600" dirty="0"/>
              <a:t>. </a:t>
            </a:r>
            <a:r>
              <a:rPr lang="it-IT" sz="1600" dirty="0" err="1"/>
              <a:t>Homogeneous</a:t>
            </a:r>
            <a:r>
              <a:rPr lang="it-IT" sz="1600" dirty="0"/>
              <a:t> </a:t>
            </a:r>
            <a:r>
              <a:rPr lang="it-IT" sz="1600" dirty="0" err="1"/>
              <a:t>material</a:t>
            </a:r>
            <a:r>
              <a:rPr lang="it-IT" sz="1600" dirty="0"/>
              <a:t>. </a:t>
            </a:r>
            <a:r>
              <a:rPr lang="it-IT" sz="1600" dirty="0" err="1"/>
              <a:t>Low</a:t>
            </a:r>
            <a:r>
              <a:rPr lang="it-IT" sz="1600" dirty="0"/>
              <a:t> or no </a:t>
            </a:r>
            <a:r>
              <a:rPr lang="it-IT" sz="1600" dirty="0" err="1"/>
              <a:t>tipping</a:t>
            </a:r>
            <a:r>
              <a:rPr lang="it-IT" sz="1600" dirty="0"/>
              <a:t> </a:t>
            </a:r>
            <a:r>
              <a:rPr lang="it-IT" sz="1600" dirty="0" err="1"/>
              <a:t>fee</a:t>
            </a:r>
            <a:r>
              <a:rPr lang="it-IT" sz="1600" dirty="0"/>
              <a:t> </a:t>
            </a:r>
            <a:r>
              <a:rPr lang="it-IT" sz="1600" dirty="0" err="1"/>
              <a:t>applicable</a:t>
            </a:r>
            <a:r>
              <a:rPr lang="it-IT" sz="1600" dirty="0"/>
              <a:t>. </a:t>
            </a:r>
            <a:r>
              <a:rPr lang="it-IT" sz="1600" dirty="0" err="1"/>
              <a:t>BioCoal</a:t>
            </a:r>
            <a:r>
              <a:rPr lang="it-IT" sz="1600" dirty="0"/>
              <a:t> of high </a:t>
            </a:r>
            <a:r>
              <a:rPr lang="it-IT" sz="1600" dirty="0" err="1"/>
              <a:t>quality</a:t>
            </a:r>
            <a:r>
              <a:rPr lang="it-IT" sz="1600" dirty="0"/>
              <a:t>, </a:t>
            </a:r>
            <a:r>
              <a:rPr lang="it-IT" sz="1600" dirty="0" err="1"/>
              <a:t>reduced</a:t>
            </a:r>
            <a:r>
              <a:rPr lang="it-IT" sz="1600" dirty="0"/>
              <a:t> </a:t>
            </a:r>
            <a:r>
              <a:rPr lang="it-IT" sz="1600" dirty="0" err="1"/>
              <a:t>ash</a:t>
            </a:r>
            <a:r>
              <a:rPr lang="it-IT" sz="1600" dirty="0"/>
              <a:t> and high LHV. </a:t>
            </a:r>
            <a:endParaRPr lang="it-IT" sz="16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126194" y="4499069"/>
            <a:ext cx="786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Municipal</a:t>
            </a:r>
            <a:r>
              <a:rPr lang="it-IT" sz="1600" b="1" dirty="0"/>
              <a:t> </a:t>
            </a:r>
            <a:r>
              <a:rPr lang="it-IT" sz="1600" b="1" dirty="0" err="1"/>
              <a:t>organic</a:t>
            </a:r>
            <a:r>
              <a:rPr lang="it-IT" sz="1600" b="1" dirty="0"/>
              <a:t> </a:t>
            </a:r>
            <a:r>
              <a:rPr lang="it-IT" sz="1600" b="1" dirty="0" err="1"/>
              <a:t>waste</a:t>
            </a:r>
            <a:r>
              <a:rPr lang="it-IT" sz="1600" dirty="0"/>
              <a:t>. Can be of </a:t>
            </a:r>
            <a:r>
              <a:rPr lang="it-IT" sz="1600" dirty="0" err="1"/>
              <a:t>quite</a:t>
            </a:r>
            <a:r>
              <a:rPr lang="it-IT" sz="1600" dirty="0"/>
              <a:t> </a:t>
            </a:r>
            <a:r>
              <a:rPr lang="it-IT" sz="1600" dirty="0" err="1"/>
              <a:t>good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well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of </a:t>
            </a:r>
            <a:r>
              <a:rPr lang="it-IT" sz="1600" dirty="0" err="1"/>
              <a:t>bad</a:t>
            </a:r>
            <a:r>
              <a:rPr lang="it-IT" sz="1600" dirty="0"/>
              <a:t> </a:t>
            </a:r>
            <a:r>
              <a:rPr lang="it-IT" sz="1600" dirty="0" err="1"/>
              <a:t>quality</a:t>
            </a:r>
            <a:r>
              <a:rPr lang="it-IT" sz="1600" dirty="0"/>
              <a:t>. </a:t>
            </a:r>
            <a:r>
              <a:rPr lang="it-IT" sz="1600" dirty="0" err="1"/>
              <a:t>Tipping</a:t>
            </a:r>
            <a:r>
              <a:rPr lang="it-IT" sz="1600" dirty="0"/>
              <a:t> </a:t>
            </a:r>
            <a:r>
              <a:rPr lang="it-IT" sz="1600" dirty="0" err="1"/>
              <a:t>fee</a:t>
            </a:r>
            <a:r>
              <a:rPr lang="it-IT" sz="1600" dirty="0"/>
              <a:t> </a:t>
            </a:r>
            <a:r>
              <a:rPr lang="it-IT" sz="1600" dirty="0" err="1"/>
              <a:t>applicable</a:t>
            </a:r>
            <a:r>
              <a:rPr lang="it-IT" sz="1600" dirty="0"/>
              <a:t>. </a:t>
            </a:r>
            <a:r>
              <a:rPr lang="it-IT" sz="1600" dirty="0" err="1"/>
              <a:t>BioCoal</a:t>
            </a:r>
            <a:r>
              <a:rPr lang="it-IT" sz="1600" dirty="0"/>
              <a:t> </a:t>
            </a:r>
            <a:r>
              <a:rPr lang="it-IT" sz="1600" dirty="0" err="1"/>
              <a:t>ash</a:t>
            </a:r>
            <a:r>
              <a:rPr lang="it-IT" sz="1600" dirty="0"/>
              <a:t> </a:t>
            </a:r>
            <a:r>
              <a:rPr lang="it-IT" sz="1600" dirty="0" err="1"/>
              <a:t>content</a:t>
            </a:r>
            <a:r>
              <a:rPr lang="it-IT" sz="1600" dirty="0"/>
              <a:t>: 8 to 24%. </a:t>
            </a:r>
            <a:endParaRPr lang="it-IT" sz="16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143000" y="5323249"/>
            <a:ext cx="754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/>
              <a:t>Sludge</a:t>
            </a:r>
            <a:r>
              <a:rPr lang="it-IT" sz="1600" dirty="0"/>
              <a:t>. </a:t>
            </a:r>
            <a:r>
              <a:rPr lang="it-IT" sz="1600" dirty="0" err="1"/>
              <a:t>Bad</a:t>
            </a:r>
            <a:r>
              <a:rPr lang="it-IT" sz="1600" dirty="0"/>
              <a:t> </a:t>
            </a:r>
            <a:r>
              <a:rPr lang="it-IT" sz="1600" dirty="0" err="1"/>
              <a:t>quality</a:t>
            </a:r>
            <a:r>
              <a:rPr lang="it-IT" sz="1600" dirty="0"/>
              <a:t> </a:t>
            </a:r>
            <a:r>
              <a:rPr lang="it-IT" sz="1600" dirty="0" err="1"/>
              <a:t>product</a:t>
            </a:r>
            <a:r>
              <a:rPr lang="it-IT" sz="1600" dirty="0"/>
              <a:t>. High </a:t>
            </a:r>
            <a:r>
              <a:rPr lang="it-IT" sz="1600" dirty="0" err="1"/>
              <a:t>tipping</a:t>
            </a:r>
            <a:r>
              <a:rPr lang="it-IT" sz="1600" dirty="0"/>
              <a:t> </a:t>
            </a:r>
            <a:r>
              <a:rPr lang="it-IT" sz="1600" dirty="0" err="1"/>
              <a:t>fee</a:t>
            </a:r>
            <a:r>
              <a:rPr lang="it-IT" sz="1600" dirty="0"/>
              <a:t> </a:t>
            </a:r>
            <a:r>
              <a:rPr lang="it-IT" sz="1600" dirty="0" err="1"/>
              <a:t>applicable</a:t>
            </a:r>
            <a:r>
              <a:rPr lang="it-IT" sz="1600" dirty="0"/>
              <a:t>. </a:t>
            </a:r>
            <a:r>
              <a:rPr lang="it-IT" sz="1600" dirty="0" err="1"/>
              <a:t>BioCoal</a:t>
            </a:r>
            <a:r>
              <a:rPr lang="it-IT" sz="1600" dirty="0"/>
              <a:t> </a:t>
            </a:r>
            <a:r>
              <a:rPr lang="it-IT" sz="1600" dirty="0" err="1"/>
              <a:t>ash</a:t>
            </a:r>
            <a:r>
              <a:rPr lang="it-IT" sz="1600" dirty="0"/>
              <a:t> </a:t>
            </a:r>
            <a:r>
              <a:rPr lang="it-IT" sz="1600" dirty="0" err="1"/>
              <a:t>content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18 to 30%. </a:t>
            </a:r>
            <a:endParaRPr lang="it-IT" sz="1600" b="1" dirty="0"/>
          </a:p>
        </p:txBody>
      </p:sp>
      <p:sp>
        <p:nvSpPr>
          <p:cNvPr id="16" name="Ovale 15"/>
          <p:cNvSpPr/>
          <p:nvPr/>
        </p:nvSpPr>
        <p:spPr>
          <a:xfrm>
            <a:off x="3048000" y="1152227"/>
            <a:ext cx="2918109" cy="1514773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it-IT" sz="1600" dirty="0" err="1"/>
              <a:t>Organic</a:t>
            </a:r>
            <a:r>
              <a:rPr lang="it-IT" sz="1600" dirty="0"/>
              <a:t> </a:t>
            </a:r>
            <a:r>
              <a:rPr lang="it-IT" sz="1600" dirty="0" err="1"/>
              <a:t>wastes</a:t>
            </a:r>
            <a:r>
              <a:rPr lang="it-IT" sz="1600" dirty="0"/>
              <a:t> </a:t>
            </a:r>
            <a:r>
              <a:rPr lang="it-IT" sz="1600" dirty="0" err="1"/>
              <a:t>present</a:t>
            </a:r>
            <a:r>
              <a:rPr lang="it-IT" sz="1600" dirty="0"/>
              <a:t> </a:t>
            </a:r>
            <a:r>
              <a:rPr lang="it-IT" sz="1600" dirty="0" err="1"/>
              <a:t>different</a:t>
            </a:r>
            <a:r>
              <a:rPr lang="it-IT" sz="1600" dirty="0"/>
              <a:t> </a:t>
            </a:r>
            <a:r>
              <a:rPr lang="it-IT" sz="1600" dirty="0" err="1"/>
              <a:t>quality</a:t>
            </a:r>
            <a:r>
              <a:rPr lang="it-IT" sz="1600" dirty="0"/>
              <a:t>, </a:t>
            </a:r>
            <a:r>
              <a:rPr lang="it-IT" sz="1600" dirty="0" err="1"/>
              <a:t>composition</a:t>
            </a:r>
            <a:r>
              <a:rPr lang="it-IT" sz="1600" dirty="0"/>
              <a:t>  and market </a:t>
            </a:r>
            <a:r>
              <a:rPr lang="it-IT" sz="1600" dirty="0" err="1"/>
              <a:t>values</a:t>
            </a:r>
            <a:endParaRPr lang="it-IT" sz="1600" dirty="0"/>
          </a:p>
        </p:txBody>
      </p:sp>
      <p:sp>
        <p:nvSpPr>
          <p:cNvPr id="17" name="Ovale 16"/>
          <p:cNvSpPr/>
          <p:nvPr/>
        </p:nvSpPr>
        <p:spPr>
          <a:xfrm>
            <a:off x="6224577" y="1152227"/>
            <a:ext cx="2859840" cy="1514773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/>
            <a:r>
              <a:rPr lang="it-IT" sz="1600" dirty="0"/>
              <a:t>The </a:t>
            </a:r>
            <a:r>
              <a:rPr lang="it-IT" sz="1600" dirty="0" err="1"/>
              <a:t>organic</a:t>
            </a:r>
            <a:r>
              <a:rPr lang="it-IT" sz="1600" dirty="0"/>
              <a:t> </a:t>
            </a:r>
            <a:r>
              <a:rPr lang="it-IT" sz="1600" dirty="0" err="1"/>
              <a:t>waste</a:t>
            </a:r>
            <a:r>
              <a:rPr lang="it-IT" sz="1600" dirty="0"/>
              <a:t> </a:t>
            </a:r>
            <a:r>
              <a:rPr lang="it-IT" sz="1600" dirty="0" err="1"/>
              <a:t>quality</a:t>
            </a:r>
            <a:r>
              <a:rPr lang="it-IT" sz="1600" dirty="0"/>
              <a:t> </a:t>
            </a:r>
            <a:r>
              <a:rPr lang="it-IT" sz="1600" dirty="0" err="1"/>
              <a:t>influence</a:t>
            </a:r>
            <a:r>
              <a:rPr lang="it-IT" sz="1600" dirty="0"/>
              <a:t> the </a:t>
            </a:r>
            <a:r>
              <a:rPr lang="it-IT" sz="1600" dirty="0" err="1"/>
              <a:t>the</a:t>
            </a:r>
            <a:r>
              <a:rPr lang="it-IT" sz="1600" dirty="0"/>
              <a:t> </a:t>
            </a:r>
            <a:r>
              <a:rPr lang="it-IT" sz="1600" dirty="0" err="1"/>
              <a:t>final</a:t>
            </a:r>
            <a:r>
              <a:rPr lang="it-IT" sz="1600" dirty="0"/>
              <a:t> </a:t>
            </a:r>
            <a:r>
              <a:rPr lang="it-IT" sz="1600" dirty="0" err="1"/>
              <a:t>cost</a:t>
            </a:r>
            <a:r>
              <a:rPr lang="it-IT" sz="1600" dirty="0"/>
              <a:t> of the </a:t>
            </a:r>
            <a:r>
              <a:rPr lang="it-IT" sz="1600" dirty="0" err="1"/>
              <a:t>BioCoal</a:t>
            </a:r>
            <a:endParaRPr lang="it-IT" sz="1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76200" y="76200"/>
            <a:ext cx="66392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i="1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glow rad="127000">
                    <a:schemeClr val="bg1"/>
                  </a:glow>
                  <a:reflection stA="45000" endPos="2000" dist="50800" dir="5400000" sy="-100000" algn="bl" rotWithShape="0"/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it-IT" sz="3200" b="1" i="0" dirty="0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The wide range of </a:t>
            </a:r>
            <a:r>
              <a:rPr lang="it-IT" sz="3200" b="1" i="0" dirty="0" err="1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organic</a:t>
            </a:r>
            <a:r>
              <a:rPr lang="it-IT" sz="3200" b="1" i="0" dirty="0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 </a:t>
            </a:r>
            <a:r>
              <a:rPr lang="it-IT" sz="3200" b="1" i="0" dirty="0" err="1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wastes</a:t>
            </a:r>
            <a:r>
              <a:rPr lang="it-IT" sz="3200" b="1" i="0" dirty="0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 </a:t>
            </a:r>
            <a:r>
              <a:rPr lang="it-IT" sz="3200" b="1" i="0" dirty="0" err="1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treatable</a:t>
            </a:r>
            <a:r>
              <a:rPr lang="it-IT" sz="3200" b="1" i="0" dirty="0">
                <a:ln>
                  <a:noFill/>
                </a:ln>
                <a:solidFill>
                  <a:srgbClr val="050A6F"/>
                </a:solidFill>
                <a:effectLst/>
                <a:latin typeface="Lato"/>
                <a:ea typeface="+mn-ea"/>
                <a:cs typeface="+mn-cs"/>
              </a:rPr>
              <a:t> by HTC</a:t>
            </a:r>
          </a:p>
        </p:txBody>
      </p:sp>
    </p:spTree>
    <p:extLst>
      <p:ext uri="{BB962C8B-B14F-4D97-AF65-F5344CB8AC3E}">
        <p14:creationId xmlns:p14="http://schemas.microsoft.com/office/powerpoint/2010/main" val="109628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19</a:t>
            </a:fld>
            <a:endParaRPr lang="en-IE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76575"/>
              </p:ext>
            </p:extLst>
          </p:nvPr>
        </p:nvGraphicFramePr>
        <p:xfrm>
          <a:off x="206726" y="4335335"/>
          <a:ext cx="8722367" cy="92246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03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4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0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4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29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Biocoal</a:t>
                      </a:r>
                      <a:r>
                        <a:rPr lang="it-IT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it-IT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Ultimate Analysis (%</a:t>
                      </a:r>
                      <a:r>
                        <a:rPr lang="it-IT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dry </a:t>
                      </a:r>
                      <a:r>
                        <a:rPr lang="it-IT" sz="1800" b="1" i="0" u="none" strike="noStrike" baseline="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basis</a:t>
                      </a:r>
                      <a:r>
                        <a:rPr lang="it-IT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it-IT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it-IT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3555185"/>
                  </a:ext>
                </a:extLst>
              </a:tr>
              <a:tr h="333988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Element</a:t>
                      </a:r>
                      <a:endParaRPr lang="it-IT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Ash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Volatile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Fixed</a:t>
                      </a:r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Value</a:t>
                      </a: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50-63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4-6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0,1-0,7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50-65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35-50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asellaDiTesto 4"/>
          <p:cNvSpPr/>
          <p:nvPr/>
        </p:nvSpPr>
        <p:spPr>
          <a:xfrm>
            <a:off x="193831" y="76200"/>
            <a:ext cx="8370332" cy="70495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it-IT" sz="3600" b="1" i="0" u="none" strike="noStrike" kern="1200" spc="0" dirty="0" err="1">
                <a:ln>
                  <a:noFill/>
                </a:ln>
                <a:solidFill>
                  <a:srgbClr val="050A6F"/>
                </a:solidFill>
                <a:latin typeface="Lato"/>
                <a:ea typeface="Microsoft YaHei" pitchFamily="2"/>
                <a:cs typeface="Arial" pitchFamily="2"/>
              </a:rPr>
              <a:t>Hydrochar</a:t>
            </a:r>
            <a:r>
              <a:rPr lang="it-IT" sz="3600" b="1" i="0" u="none" strike="noStrike" kern="1200" spc="0" dirty="0">
                <a:ln>
                  <a:noFill/>
                </a:ln>
                <a:solidFill>
                  <a:srgbClr val="050A6F"/>
                </a:solidFill>
                <a:latin typeface="Lato"/>
                <a:ea typeface="Microsoft YaHei" pitchFamily="2"/>
                <a:cs typeface="Arial" pitchFamily="2"/>
              </a:rPr>
              <a:t> </a:t>
            </a:r>
            <a:r>
              <a:rPr lang="it-IT" sz="3600" b="1" i="0" u="none" strike="noStrike" kern="1200" spc="0" dirty="0" err="1">
                <a:ln>
                  <a:noFill/>
                </a:ln>
                <a:solidFill>
                  <a:srgbClr val="050A6F"/>
                </a:solidFill>
                <a:latin typeface="Lato"/>
                <a:ea typeface="Microsoft YaHei" pitchFamily="2"/>
                <a:cs typeface="Arial" pitchFamily="2"/>
              </a:rPr>
              <a:t>as</a:t>
            </a:r>
            <a:r>
              <a:rPr lang="it-IT" sz="3600" b="1" i="0" u="none" strike="noStrike" kern="1200" spc="0" dirty="0">
                <a:ln>
                  <a:noFill/>
                </a:ln>
                <a:solidFill>
                  <a:srgbClr val="050A6F"/>
                </a:solidFill>
                <a:latin typeface="Lato"/>
                <a:ea typeface="Microsoft YaHei" pitchFamily="2"/>
                <a:cs typeface="Arial" pitchFamily="2"/>
              </a:rPr>
              <a:t> new </a:t>
            </a:r>
            <a:r>
              <a:rPr lang="it-IT" sz="3600" b="1" i="0" u="none" strike="noStrike" kern="1200" spc="0" dirty="0" err="1">
                <a:ln>
                  <a:noFill/>
                </a:ln>
                <a:solidFill>
                  <a:srgbClr val="050A6F"/>
                </a:solidFill>
                <a:latin typeface="Lato"/>
                <a:ea typeface="Microsoft YaHei" pitchFamily="2"/>
                <a:cs typeface="Arial" pitchFamily="2"/>
              </a:rPr>
              <a:t>biofuel</a:t>
            </a:r>
            <a:r>
              <a:rPr lang="it-IT" sz="3600" b="1" i="0" u="none" strike="noStrike" kern="1200" spc="0" dirty="0">
                <a:ln>
                  <a:noFill/>
                </a:ln>
                <a:solidFill>
                  <a:srgbClr val="050A6F"/>
                </a:solidFill>
                <a:latin typeface="Lato"/>
                <a:ea typeface="Microsoft YaHei" pitchFamily="2"/>
                <a:cs typeface="Arial" pitchFamily="2"/>
              </a:rPr>
              <a:t> commodity</a:t>
            </a:r>
          </a:p>
        </p:txBody>
      </p:sp>
      <p:sp>
        <p:nvSpPr>
          <p:cNvPr id="8" name="Rettangolo 2"/>
          <p:cNvSpPr/>
          <p:nvPr/>
        </p:nvSpPr>
        <p:spPr>
          <a:xfrm>
            <a:off x="199693" y="990600"/>
            <a:ext cx="8729400" cy="316717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Hydrochar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is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a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carbonaceous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product.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It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can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used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for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direct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combustion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or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at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high mixing rate in co-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firing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plants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.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Ash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melting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point: &gt;1100°C</a:t>
            </a:r>
            <a:endParaRPr lang="it-IT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endParaRPr lang="it-IT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The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final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pelletized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hydrochar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market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price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goes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from </a:t>
            </a:r>
            <a:r>
              <a:rPr lang="it-IT" b="1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80 €/t to a maximum of 190 €/t </a:t>
            </a: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800"/>
            </a:pPr>
            <a:endParaRPr lang="it-IT" i="0" u="none" strike="noStrike" kern="1200" spc="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It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is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b="1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hydrophobic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,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therefore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it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can be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stored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with no </a:t>
            </a:r>
            <a:r>
              <a:rPr lang="it-IT" i="0" u="none" strike="noStrike" kern="1200" spc="0" dirty="0" err="1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degradation</a:t>
            </a:r>
            <a:r>
              <a:rPr lang="it-IT" i="0" u="none" strike="noStrike" kern="1200" spc="0" dirty="0">
                <a:ln>
                  <a:noFill/>
                </a:ln>
                <a:solidFill>
                  <a:srgbClr val="000000"/>
                </a:solidFill>
                <a:ea typeface="Microsoft YaHei" pitchFamily="2"/>
                <a:cs typeface="Arial" pitchFamily="2"/>
              </a:rPr>
              <a:t> risks</a:t>
            </a:r>
            <a:endParaRPr lang="it-IT" i="0" u="none" strike="noStrike" kern="1200" spc="0" baseline="-25000" dirty="0">
              <a:ln>
                <a:noFill/>
              </a:ln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endParaRPr lang="it-IT" baseline="-25000" dirty="0"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The product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has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high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energy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dirty="0" err="1">
                <a:solidFill>
                  <a:srgbClr val="000000"/>
                </a:solidFill>
                <a:ea typeface="Microsoft YaHei" pitchFamily="2"/>
                <a:cs typeface="Arial" pitchFamily="2"/>
              </a:rPr>
              <a:t>density</a:t>
            </a:r>
            <a:r>
              <a:rPr lang="it-IT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: 15,4 GJ/m</a:t>
            </a:r>
            <a:r>
              <a:rPr lang="it-IT" baseline="30000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3</a:t>
            </a: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endParaRPr lang="it-IT" dirty="0">
              <a:solidFill>
                <a:srgbClr val="000000"/>
              </a:solidFill>
              <a:ea typeface="Microsoft YaHei" pitchFamily="2"/>
              <a:cs typeface="Arial" pitchFamily="2"/>
            </a:endParaRPr>
          </a:p>
          <a:p>
            <a:pPr marR="0" lvl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it-IT" b="1" dirty="0">
                <a:solidFill>
                  <a:srgbClr val="000000"/>
                </a:solidFill>
                <a:ea typeface="Microsoft YaHei" pitchFamily="2"/>
                <a:cs typeface="Arial" pitchFamily="2"/>
              </a:rPr>
              <a:t>Cost: 16-24 €/MWh</a:t>
            </a:r>
            <a:endParaRPr lang="it-IT" sz="2000" b="1" dirty="0">
              <a:solidFill>
                <a:srgbClr val="000000"/>
              </a:solidFill>
              <a:ea typeface="Microsoft YaHei" pitchFamily="2"/>
              <a:cs typeface="Arial" pitchFamily="2"/>
            </a:endParaRPr>
          </a:p>
        </p:txBody>
      </p:sp>
      <p:sp>
        <p:nvSpPr>
          <p:cNvPr id="10" name="Rettangolo 3"/>
          <p:cNvSpPr/>
          <p:nvPr/>
        </p:nvSpPr>
        <p:spPr>
          <a:xfrm>
            <a:off x="206726" y="5410200"/>
            <a:ext cx="8722367" cy="63410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360" marR="0" lvl="0" algn="ctr" rtl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/>
            </a:pP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The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Hydrochar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can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used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as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biofuel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for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energy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generation in medium and large scale boilers, co-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fired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with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coal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, or </a:t>
            </a:r>
            <a:r>
              <a:rPr lang="it-IT" sz="1600" b="1" i="0" u="none" strike="noStrike" kern="1200" spc="0" dirty="0" err="1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at</a:t>
            </a:r>
            <a:r>
              <a:rPr lang="it-IT" sz="1600" b="1" i="0" u="none" strike="noStrike" kern="1200" spc="0" dirty="0">
                <a:ln>
                  <a:noFill/>
                </a:ln>
                <a:solidFill>
                  <a:srgbClr val="C00000"/>
                </a:solidFill>
                <a:ea typeface="Microsoft YaHei" pitchFamily="2"/>
                <a:cs typeface="Arial" pitchFamily="2"/>
              </a:rPr>
              <a:t> full rate.</a:t>
            </a:r>
          </a:p>
        </p:txBody>
      </p:sp>
    </p:spTree>
    <p:extLst>
      <p:ext uri="{BB962C8B-B14F-4D97-AF65-F5344CB8AC3E}">
        <p14:creationId xmlns:p14="http://schemas.microsoft.com/office/powerpoint/2010/main" val="129686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3128"/>
            <a:ext cx="6347713" cy="762000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Table of content</a:t>
            </a:r>
            <a:endParaRPr lang="en-IE" sz="3600" b="1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1885"/>
            <a:ext cx="8610600" cy="45259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World Bioenergy market outlook </a:t>
            </a:r>
          </a:p>
          <a:p>
            <a:pPr marL="457200" indent="-457200">
              <a:lnSpc>
                <a:spcPct val="200000"/>
              </a:lnSpc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Biomass residues availability, quality and future market</a:t>
            </a:r>
          </a:p>
          <a:p>
            <a:pPr marL="457200" indent="-457200">
              <a:lnSpc>
                <a:spcPct val="200000"/>
              </a:lnSpc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New Technologies and strategies for sustainable </a:t>
            </a:r>
            <a:r>
              <a:rPr lang="en-GB" sz="2400" dirty="0" err="1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BioPower</a:t>
            </a:r>
            <a:endParaRPr lang="en-GB" sz="2400" dirty="0">
              <a:solidFill>
                <a:srgbClr val="050A6F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 marL="457200" indent="-457200">
              <a:lnSpc>
                <a:spcPct val="200000"/>
              </a:lnSpc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Ongoing projects and future activities</a:t>
            </a:r>
          </a:p>
          <a:p>
            <a:pPr marL="457200" indent="-457200">
              <a:lnSpc>
                <a:spcPct val="200000"/>
              </a:lnSpc>
              <a:buClr>
                <a:schemeClr val="tx2">
                  <a:lumMod val="40000"/>
                  <a:lumOff val="60000"/>
                </a:schemeClr>
              </a:buClr>
              <a:buFont typeface="+mj-lt"/>
              <a:buAutoNum type="arabicPeriod"/>
            </a:pPr>
            <a:r>
              <a:rPr lang="en-GB" sz="2400" dirty="0">
                <a:solidFill>
                  <a:srgbClr val="050A6F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Conclusions</a:t>
            </a:r>
          </a:p>
          <a:p>
            <a:pPr marL="514350" indent="-514350">
              <a:buFont typeface="+mj-lt"/>
              <a:buAutoNum type="arabicPeriod"/>
            </a:pPr>
            <a:endParaRPr lang="fr-BE" sz="2400" dirty="0">
              <a:solidFill>
                <a:srgbClr val="050A6F"/>
              </a:solidFill>
              <a:latin typeface="Arial (Body)"/>
              <a:ea typeface="Lato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fr-BE" sz="2400" dirty="0">
              <a:solidFill>
                <a:srgbClr val="050A6F"/>
              </a:solidFill>
              <a:latin typeface="Arial (Body)"/>
              <a:ea typeface="Lato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IE" dirty="0">
              <a:solidFill>
                <a:srgbClr val="050A6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</a:t>
            </a:fld>
            <a:endParaRPr lang="en-I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20</a:t>
            </a:fld>
            <a:endParaRPr lang="en-IE"/>
          </a:p>
        </p:txBody>
      </p:sp>
      <p:sp>
        <p:nvSpPr>
          <p:cNvPr id="3" name="CasellaDiTesto 2"/>
          <p:cNvSpPr txBox="1"/>
          <p:nvPr/>
        </p:nvSpPr>
        <p:spPr>
          <a:xfrm>
            <a:off x="268458" y="0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Solution for a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sustainable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bioenergy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: The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chemical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looping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combustion</a:t>
            </a:r>
            <a:endParaRPr lang="it-IT" sz="3200" b="1" dirty="0">
              <a:solidFill>
                <a:srgbClr val="050A6F"/>
              </a:solidFill>
              <a:latin typeface="Lato"/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749795"/>
              </p:ext>
            </p:extLst>
          </p:nvPr>
        </p:nvGraphicFramePr>
        <p:xfrm>
          <a:off x="350520" y="1219200"/>
          <a:ext cx="8381999" cy="88650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1557902196"/>
                    </a:ext>
                  </a:extLst>
                </a:gridCol>
                <a:gridCol w="3142647">
                  <a:extLst>
                    <a:ext uri="{9D8B030D-6E8A-4147-A177-3AD203B41FA5}">
                      <a16:colId xmlns:a16="http://schemas.microsoft.com/office/drawing/2014/main" val="2949492328"/>
                    </a:ext>
                  </a:extLst>
                </a:gridCol>
                <a:gridCol w="2343753">
                  <a:extLst>
                    <a:ext uri="{9D8B030D-6E8A-4147-A177-3AD203B41FA5}">
                      <a16:colId xmlns:a16="http://schemas.microsoft.com/office/drawing/2014/main" val="194246669"/>
                    </a:ext>
                  </a:extLst>
                </a:gridCol>
              </a:tblGrid>
              <a:tr h="2843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Power Generation System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CO</a:t>
                      </a:r>
                      <a:r>
                        <a:rPr lang="en-GB" sz="1600" baseline="-25000" dirty="0">
                          <a:effectLst/>
                        </a:rPr>
                        <a:t>2</a:t>
                      </a:r>
                      <a:r>
                        <a:rPr lang="en-GB" sz="1600" dirty="0">
                          <a:effectLst/>
                        </a:rPr>
                        <a:t> emission  no-CCS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>
                          <a:effectLst/>
                        </a:rPr>
                        <a:t>CO</a:t>
                      </a:r>
                      <a:r>
                        <a:rPr lang="en-GB" sz="1600" baseline="-25000">
                          <a:effectLst/>
                        </a:rPr>
                        <a:t>2</a:t>
                      </a:r>
                      <a:r>
                        <a:rPr lang="en-GB" sz="1600">
                          <a:effectLst/>
                        </a:rPr>
                        <a:t> emission with CCS</a:t>
                      </a:r>
                      <a:endParaRPr lang="it-IT" sz="160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485806"/>
                  </a:ext>
                </a:extLst>
              </a:tr>
              <a:tr h="2806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Dedicated woody biomass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>
                          <a:effectLst/>
                        </a:rPr>
                        <a:t>49 g CO</a:t>
                      </a:r>
                      <a:r>
                        <a:rPr lang="en-GB" sz="1600" baseline="-25000">
                          <a:effectLst/>
                        </a:rPr>
                        <a:t>2 </a:t>
                      </a:r>
                      <a:r>
                        <a:rPr lang="en-GB" sz="1600">
                          <a:effectLst/>
                        </a:rPr>
                        <a:t>eq./kWh</a:t>
                      </a:r>
                      <a:endParaRPr lang="it-IT" sz="160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-667 g CO</a:t>
                      </a:r>
                      <a:r>
                        <a:rPr lang="en-GB" sz="1600" baseline="-25000" dirty="0">
                          <a:effectLst/>
                        </a:rPr>
                        <a:t>2 </a:t>
                      </a:r>
                      <a:r>
                        <a:rPr lang="en-GB" sz="1600" dirty="0">
                          <a:effectLst/>
                        </a:rPr>
                        <a:t>eq./kWh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4281352"/>
                  </a:ext>
                </a:extLst>
              </a:tr>
              <a:tr h="32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Biomass residues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-410 g CO</a:t>
                      </a:r>
                      <a:r>
                        <a:rPr lang="en-GB" sz="1600" baseline="-25000" dirty="0">
                          <a:effectLst/>
                        </a:rPr>
                        <a:t>2 </a:t>
                      </a:r>
                      <a:r>
                        <a:rPr lang="en-GB" sz="1600" dirty="0">
                          <a:effectLst/>
                        </a:rPr>
                        <a:t>eq./kWh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600" dirty="0">
                          <a:effectLst/>
                        </a:rPr>
                        <a:t>-1368 g CO</a:t>
                      </a:r>
                      <a:r>
                        <a:rPr lang="en-GB" sz="1600" baseline="-25000" dirty="0">
                          <a:effectLst/>
                        </a:rPr>
                        <a:t>2 </a:t>
                      </a:r>
                      <a:r>
                        <a:rPr lang="en-GB" sz="1600" dirty="0">
                          <a:effectLst/>
                        </a:rPr>
                        <a:t>eq./kWh</a:t>
                      </a:r>
                      <a:endParaRPr lang="it-IT" sz="1600" dirty="0">
                        <a:effectLst/>
                        <a:latin typeface="Lato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2024214"/>
                  </a:ext>
                </a:extLst>
              </a:tr>
            </a:tbl>
          </a:graphicData>
        </a:graphic>
      </p:graphicFrame>
      <p:sp>
        <p:nvSpPr>
          <p:cNvPr id="10" name="Rettangolo 9"/>
          <p:cNvSpPr/>
          <p:nvPr/>
        </p:nvSpPr>
        <p:spPr>
          <a:xfrm>
            <a:off x="291904" y="2270712"/>
            <a:ext cx="5522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>
                <a:latin typeface="Lato"/>
                <a:cs typeface="Arial" charset="0"/>
              </a:rPr>
              <a:t>A fluidized bed chemical looping system composes of a fuel reactor, an air reactor, loop seals, cyclones and a cold trap as shown. </a:t>
            </a:r>
          </a:p>
          <a:p>
            <a:pPr algn="just">
              <a:defRPr/>
            </a:pPr>
            <a:endParaRPr lang="en-US" sz="1600" dirty="0">
              <a:latin typeface="Lato"/>
              <a:cs typeface="Arial" charset="0"/>
            </a:endParaRPr>
          </a:p>
          <a:p>
            <a:pPr algn="just">
              <a:defRPr/>
            </a:pPr>
            <a:r>
              <a:rPr lang="en-US" sz="1600" dirty="0">
                <a:latin typeface="Lato"/>
                <a:cs typeface="Arial" charset="0"/>
              </a:rPr>
              <a:t>The oxygen carrier particles are mixed with fuel by fluidizing gas for gas/solid fuel combustion in the fuel reactor where Red-Ox reaction occurs:</a:t>
            </a:r>
            <a:endParaRPr lang="en-GB" sz="1600" dirty="0">
              <a:latin typeface="Lato"/>
              <a:cs typeface="Arial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81354" y="4086594"/>
            <a:ext cx="55274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altLang="it-IT" sz="1600" b="1" dirty="0">
                <a:latin typeface="Lato"/>
              </a:rPr>
              <a:t>Reduction</a:t>
            </a:r>
            <a:r>
              <a:rPr lang="en-GB" altLang="it-IT" sz="1600" dirty="0">
                <a:latin typeface="Lato"/>
              </a:rPr>
              <a:t>: fuel is introduced in a reactor (fuel reactor) where it reacts with an oxygen carrier (</a:t>
            </a:r>
            <a:r>
              <a:rPr lang="en-GB" altLang="it-IT" sz="1600" dirty="0" err="1">
                <a:latin typeface="Lato"/>
              </a:rPr>
              <a:t>MeO</a:t>
            </a:r>
            <a:r>
              <a:rPr lang="en-GB" altLang="it-IT" sz="1600" baseline="-25000" dirty="0" err="1">
                <a:latin typeface="Lato"/>
              </a:rPr>
              <a:t>x</a:t>
            </a:r>
            <a:r>
              <a:rPr lang="en-GB" altLang="it-IT" sz="1600" dirty="0">
                <a:latin typeface="Lato"/>
              </a:rPr>
              <a:t>) 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lum bright="-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785" y="2293910"/>
            <a:ext cx="2941319" cy="227069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247357" y="4681169"/>
            <a:ext cx="8485162" cy="415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it-IT" sz="1600" b="1" dirty="0">
                <a:latin typeface="Lato"/>
              </a:rPr>
              <a:t>Oxidation</a:t>
            </a:r>
            <a:r>
              <a:rPr lang="en-GB" altLang="it-IT" sz="1600" dirty="0">
                <a:latin typeface="Lato"/>
              </a:rPr>
              <a:t>: the reduced metal oxide, Me</a:t>
            </a:r>
            <a:r>
              <a:rPr lang="en-GB" altLang="it-IT" sz="1600" baseline="-25000" dirty="0">
                <a:latin typeface="Lato"/>
              </a:rPr>
              <a:t>x</a:t>
            </a:r>
            <a:r>
              <a:rPr lang="en-GB" altLang="it-IT" sz="1600" dirty="0">
                <a:latin typeface="Lato"/>
              </a:rPr>
              <a:t>O</a:t>
            </a:r>
            <a:r>
              <a:rPr lang="en-GB" altLang="it-IT" sz="1600" baseline="-25000" dirty="0">
                <a:latin typeface="Lato"/>
              </a:rPr>
              <a:t>y-1</a:t>
            </a:r>
            <a:r>
              <a:rPr lang="en-GB" altLang="it-IT" sz="1600" dirty="0">
                <a:latin typeface="Lato"/>
              </a:rPr>
              <a:t>, circulates to a second reactor (air reactor).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247357" y="5256145"/>
            <a:ext cx="8502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>
                <a:latin typeface="Lato"/>
                <a:cs typeface="Arial" charset="0"/>
              </a:rPr>
              <a:t>The effluent from the fuel reactor consists of mainly CO2 and H2O (steam), and high purity CO2(98%) is yielded.</a:t>
            </a:r>
            <a:endParaRPr lang="en-GB" sz="1600" dirty="0">
              <a:latin typeface="Lato"/>
              <a:cs typeface="Arial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90600" y="5931537"/>
            <a:ext cx="85027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1600" dirty="0">
                <a:latin typeface="Lato"/>
                <a:cs typeface="Arial" charset="0"/>
              </a:rPr>
              <a:t>The steam temperature from fuel reactor is around 970°C. </a:t>
            </a:r>
          </a:p>
          <a:p>
            <a:pPr algn="just">
              <a:defRPr/>
            </a:pPr>
            <a:r>
              <a:rPr lang="en-US" sz="1600" dirty="0">
                <a:latin typeface="Lato"/>
                <a:cs typeface="Arial" charset="0"/>
              </a:rPr>
              <a:t>The exhausted gases temperature in air reactor (re-oxidation) achieves 1050°C</a:t>
            </a:r>
            <a:endParaRPr lang="en-GB" sz="1600" dirty="0">
              <a:latin typeface="Lato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2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21</a:t>
            </a:fld>
            <a:endParaRPr lang="en-IE"/>
          </a:p>
        </p:txBody>
      </p:sp>
      <p:sp>
        <p:nvSpPr>
          <p:cNvPr id="4" name="Rettangolo 3"/>
          <p:cNvSpPr/>
          <p:nvPr/>
        </p:nvSpPr>
        <p:spPr>
          <a:xfrm>
            <a:off x="152400" y="3517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Technical,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economic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and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environmental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benefits of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- CLC</a:t>
            </a:r>
            <a:endParaRPr lang="it-IT" sz="3200" dirty="0"/>
          </a:p>
        </p:txBody>
      </p:sp>
      <p:sp>
        <p:nvSpPr>
          <p:cNvPr id="5" name="Rettangolo 4"/>
          <p:cNvSpPr/>
          <p:nvPr/>
        </p:nvSpPr>
        <p:spPr>
          <a:xfrm>
            <a:off x="157089" y="1371600"/>
            <a:ext cx="4688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340" algn="l"/>
              </a:tabLst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Corrosion  - longer life of components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57088" y="1732075"/>
            <a:ext cx="81487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ash from the biomass can be expected to leave the fuel reactor in the gas stream in the form of fly-ash, thus, biomass ash not expected to reach the air reactor, where cooling surfaces are located.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3092" y="2895600"/>
            <a:ext cx="2730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180340" algn="l"/>
              </a:tabLst>
            </a:pP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termal</a:t>
            </a:r>
            <a:r>
              <a:rPr lang="it-IT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1228" y="3301686"/>
            <a:ext cx="83069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No corrosion problems of wall tubes due to alkali components in fuel ash steam, higher temperature in comparison with conventional biomass combustion </a:t>
            </a:r>
            <a:endParaRPr lang="it-IT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67640" y="451387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180340" algn="l"/>
              </a:tabLst>
            </a:pPr>
            <a:r>
              <a:rPr lang="en-GB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sustainable for the atmosphere</a:t>
            </a:r>
            <a:endParaRPr lang="it-IT" sz="20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67640" y="4851737"/>
            <a:ext cx="829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80340" algn="l"/>
              </a:tabLs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 CO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emission thanks to the easy pure CO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storage and reutilization: a negative CO</a:t>
            </a:r>
            <a:r>
              <a:rPr lang="en-GB" sz="2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balance achievable with all types of biomass used, with a very high impact in Global warming reduction. Reduced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Nox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92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22</a:t>
            </a:fld>
            <a:endParaRPr lang="en-IE"/>
          </a:p>
        </p:txBody>
      </p:sp>
      <p:sp>
        <p:nvSpPr>
          <p:cNvPr id="3" name="Rettangolo 2"/>
          <p:cNvSpPr/>
          <p:nvPr/>
        </p:nvSpPr>
        <p:spPr>
          <a:xfrm>
            <a:off x="1600200" y="2209800"/>
            <a:ext cx="575887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Ongoing projects and future activities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762000" y="2514600"/>
            <a:ext cx="644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4.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724054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23</a:t>
            </a:fld>
            <a:endParaRPr lang="en-IE"/>
          </a:p>
        </p:txBody>
      </p:sp>
      <p:sp>
        <p:nvSpPr>
          <p:cNvPr id="3" name="CasellaDiTesto 2"/>
          <p:cNvSpPr txBox="1"/>
          <p:nvPr/>
        </p:nvSpPr>
        <p:spPr>
          <a:xfrm>
            <a:off x="3048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EUBIA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recently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realized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on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biomass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residues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valorisation</a:t>
            </a:r>
            <a:endParaRPr lang="it-IT" sz="3200" b="1" dirty="0">
              <a:solidFill>
                <a:srgbClr val="050A6F"/>
              </a:solidFill>
              <a:latin typeface="Lato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0" y="1659846"/>
            <a:ext cx="8305800" cy="39512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2013-2016: </a:t>
            </a:r>
            <a:r>
              <a:rPr lang="en-US" sz="20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NEWAPP</a:t>
            </a: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project - FP7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2011-2015: </a:t>
            </a:r>
            <a:r>
              <a:rPr lang="en-US" sz="2000" b="1" dirty="0" err="1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BioenNW</a:t>
            </a: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- Interreg NEW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2010-2014: </a:t>
            </a:r>
            <a:r>
              <a:rPr lang="en-US" sz="20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EUROBIOREF</a:t>
            </a: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– FP7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2012-2014: </a:t>
            </a:r>
            <a:r>
              <a:rPr lang="en-US" sz="2000" b="1" dirty="0" err="1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RecOil</a:t>
            </a: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– IEE</a:t>
            </a:r>
          </a:p>
          <a:p>
            <a:pPr>
              <a:buFont typeface="Wingdings" pitchFamily="2" charset="2"/>
              <a:buChar char="ü"/>
            </a:pPr>
            <a:endParaRPr lang="en-US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2011-2013: </a:t>
            </a:r>
            <a:r>
              <a:rPr lang="en-US" sz="20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GERONIMO II</a:t>
            </a:r>
            <a:r>
              <a:rPr lang="en-US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-Biogas – IEE</a:t>
            </a:r>
            <a:endParaRPr lang="en-GB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183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24</a:t>
            </a:fld>
            <a:endParaRPr lang="en-IE"/>
          </a:p>
        </p:txBody>
      </p:sp>
      <p:sp>
        <p:nvSpPr>
          <p:cNvPr id="3" name="Content Placeholder 5"/>
          <p:cNvSpPr txBox="1">
            <a:spLocks/>
          </p:cNvSpPr>
          <p:nvPr/>
        </p:nvSpPr>
        <p:spPr>
          <a:xfrm>
            <a:off x="304800" y="2609982"/>
            <a:ext cx="86106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2016–2019: </a:t>
            </a:r>
            <a:r>
              <a:rPr lang="it-IT" sz="2000" b="1" dirty="0" err="1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Agrocycle</a:t>
            </a: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– H2020 </a:t>
            </a:r>
            <a:r>
              <a:rPr lang="it-IT" sz="2000" dirty="0" err="1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waste</a:t>
            </a: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. </a:t>
            </a:r>
            <a:r>
              <a:rPr lang="en-GB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Sustainable techno-economic solutions for the agricultural value chain. Budget: 7,6 M€</a:t>
            </a:r>
            <a:endParaRPr lang="it-IT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04800" y="1524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EUBIA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ongoing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projects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on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biomass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residues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valorisation</a:t>
            </a:r>
            <a:endParaRPr lang="it-IT" sz="3200" b="1" dirty="0">
              <a:solidFill>
                <a:srgbClr val="050A6F"/>
              </a:solidFill>
              <a:latin typeface="Lato"/>
            </a:endParaRPr>
          </a:p>
        </p:txBody>
      </p:sp>
      <p:pic>
        <p:nvPicPr>
          <p:cNvPr id="5" name="Picture 4" descr="https://pbs.twimg.com/profile_images/748031443813679104/RD1deKb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209" y="15364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bioreg.eu/img/2-270h290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5" y="3238764"/>
            <a:ext cx="1750748" cy="16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04800" y="4868771"/>
            <a:ext cx="8161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2017 – 2020: </a:t>
            </a:r>
            <a:r>
              <a:rPr lang="it-IT" b="1" dirty="0" err="1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BioReg</a:t>
            </a:r>
            <a:r>
              <a:rPr lang="it-IT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– H2020 BB. </a:t>
            </a:r>
            <a:r>
              <a:rPr lang="en-GB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Absorbing the Potential of Wood Waste in EU Regions and Industrial Bio-based Ecosystems. Budget: 1 M€</a:t>
            </a:r>
            <a:endParaRPr lang="it-IT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309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25</a:t>
            </a:fld>
            <a:endParaRPr lang="en-IE"/>
          </a:p>
        </p:txBody>
      </p:sp>
      <p:sp>
        <p:nvSpPr>
          <p:cNvPr id="3" name="Rettangolo 2"/>
          <p:cNvSpPr/>
          <p:nvPr/>
        </p:nvSpPr>
        <p:spPr>
          <a:xfrm>
            <a:off x="1600200" y="2209800"/>
            <a:ext cx="5758876" cy="923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Conclusion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43000" y="2199382"/>
            <a:ext cx="60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5. </a:t>
            </a:r>
          </a:p>
        </p:txBody>
      </p:sp>
    </p:spTree>
    <p:extLst>
      <p:ext uri="{BB962C8B-B14F-4D97-AF65-F5344CB8AC3E}">
        <p14:creationId xmlns:p14="http://schemas.microsoft.com/office/powerpoint/2010/main" val="520020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26</a:t>
            </a:fld>
            <a:endParaRPr lang="en-IE"/>
          </a:p>
        </p:txBody>
      </p:sp>
      <p:sp>
        <p:nvSpPr>
          <p:cNvPr id="3" name="CasellaDiTesto 2"/>
          <p:cNvSpPr txBox="1"/>
          <p:nvPr/>
        </p:nvSpPr>
        <p:spPr>
          <a:xfrm>
            <a:off x="228600" y="1524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50A6F"/>
                </a:solidFill>
                <a:latin typeface="Lato"/>
              </a:rPr>
              <a:t>A </a:t>
            </a:r>
            <a:r>
              <a:rPr lang="it-IT" sz="3600" b="1" dirty="0" err="1">
                <a:solidFill>
                  <a:srgbClr val="050A6F"/>
                </a:solidFill>
                <a:latin typeface="Lato"/>
              </a:rPr>
              <a:t>Sustainable</a:t>
            </a:r>
            <a:r>
              <a:rPr lang="it-IT" sz="36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600" b="1" dirty="0" err="1">
                <a:solidFill>
                  <a:srgbClr val="050A6F"/>
                </a:solidFill>
                <a:latin typeface="Lato"/>
              </a:rPr>
              <a:t>Bioenergy</a:t>
            </a:r>
            <a:r>
              <a:rPr lang="it-IT" sz="3600" b="1" dirty="0">
                <a:solidFill>
                  <a:srgbClr val="050A6F"/>
                </a:solidFill>
                <a:latin typeface="Lato"/>
              </a:rPr>
              <a:t> Market in 2030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52329645"/>
              </p:ext>
            </p:extLst>
          </p:nvPr>
        </p:nvGraphicFramePr>
        <p:xfrm>
          <a:off x="228600" y="1070637"/>
          <a:ext cx="8534400" cy="4644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66800" y="5874603"/>
            <a:ext cx="7848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 120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waste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landfilling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47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Tons</a:t>
            </a:r>
            <a:r>
              <a:rPr lang="it-IT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CO2 from the </a:t>
            </a:r>
            <a:r>
              <a:rPr lang="it-IT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Atmosphere</a:t>
            </a:r>
            <a:endParaRPr lang="it-IT" sz="2400" b="1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20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72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53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Thank You for your Attention</a:t>
            </a:r>
            <a:br>
              <a:rPr lang="en-GB" sz="36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</a:br>
            <a:r>
              <a:rPr lang="en-GB" sz="36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Andrea Salimbeni</a:t>
            </a:r>
            <a:endParaRPr lang="en-GB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2193167"/>
            <a:ext cx="4038600" cy="4525963"/>
          </a:xfrm>
        </p:spPr>
        <p:txBody>
          <a:bodyPr anchor="ctr"/>
          <a:lstStyle/>
          <a:p>
            <a:pPr>
              <a:buNone/>
            </a:pPr>
            <a:r>
              <a:rPr lang="it-IT" sz="20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EUBIA AISBL</a:t>
            </a:r>
          </a:p>
          <a:p>
            <a:pPr>
              <a:buNone/>
            </a:pP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Scotland House</a:t>
            </a:r>
          </a:p>
          <a:p>
            <a:pPr>
              <a:buNone/>
            </a:pP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Rond Point Schuman 6,</a:t>
            </a:r>
          </a:p>
          <a:p>
            <a:pPr>
              <a:buNone/>
            </a:pP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B1040, Brussels,</a:t>
            </a:r>
          </a:p>
          <a:p>
            <a:pPr>
              <a:buNone/>
            </a:pP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Belgium</a:t>
            </a:r>
          </a:p>
          <a:p>
            <a:pPr>
              <a:buNone/>
            </a:pPr>
            <a:r>
              <a:rPr lang="it-IT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T. + 32 2 282 84 40</a:t>
            </a:r>
          </a:p>
          <a:p>
            <a:pPr>
              <a:buNone/>
            </a:pPr>
            <a:r>
              <a:rPr lang="en-IE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Email: </a:t>
            </a:r>
            <a:r>
              <a:rPr lang="en-IE" sz="2000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  <a:hlinkClick r:id="rId2"/>
              </a:rPr>
              <a:t>eubia@eubia.org</a:t>
            </a:r>
            <a:endParaRPr lang="it-IT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pPr>
              <a:buNone/>
            </a:pPr>
            <a:r>
              <a:rPr lang="it-IT" sz="2000" u="sng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www.eubia.org</a:t>
            </a:r>
            <a:endParaRPr lang="en-GB" sz="2000" dirty="0">
              <a:solidFill>
                <a:srgbClr val="002060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  <a:p>
            <a:endParaRPr lang="en-GB" dirty="0"/>
          </a:p>
        </p:txBody>
      </p:sp>
      <p:pic>
        <p:nvPicPr>
          <p:cNvPr id="5" name="Content Placeholder 4" descr="Gather_Information_From_Contact_Us_Ppt_Slides_1-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t="17143" r="47143" b="16190"/>
          <a:stretch>
            <a:fillRect/>
          </a:stretch>
        </p:blipFill>
        <p:spPr>
          <a:xfrm>
            <a:off x="9378" y="2210752"/>
            <a:ext cx="4672113" cy="4419600"/>
          </a:xfrm>
          <a:prstGeom prst="rect">
            <a:avLst/>
          </a:prstGeom>
        </p:spPr>
      </p:pic>
      <p:pic>
        <p:nvPicPr>
          <p:cNvPr id="7" name="Content Placeholder 6" descr="log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943600"/>
            <a:ext cx="535781" cy="535781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FDD2C-C491-4A69-9F12-04FEB0FE22C0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3</a:t>
            </a:fld>
            <a:endParaRPr lang="en-IE"/>
          </a:p>
        </p:txBody>
      </p:sp>
      <p:graphicFrame>
        <p:nvGraphicFramePr>
          <p:cNvPr id="12" name="Tabel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54926"/>
              </p:ext>
            </p:extLst>
          </p:nvPr>
        </p:nvGraphicFramePr>
        <p:xfrm>
          <a:off x="304800" y="1143000"/>
          <a:ext cx="6755303" cy="1073073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372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56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56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56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69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INDICATORS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2020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2030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2040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2050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69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GDP 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Growth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(%/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yr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2,7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2,9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2,6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69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Population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millions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7.655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8.320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8.873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9.305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475499"/>
              </p:ext>
            </p:extLst>
          </p:nvPr>
        </p:nvGraphicFramePr>
        <p:xfrm>
          <a:off x="2743200" y="2556634"/>
          <a:ext cx="6019798" cy="1390760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2068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831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GHG EMISSIONS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B w="12700" cmpd="sng"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48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CO2  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Billion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45,7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57,4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60,9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48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CH4 (Mt)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396,9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640,8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678,3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48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N2O (Mt)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11,21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14,48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16,35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18,36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el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93392"/>
              </p:ext>
            </p:extLst>
          </p:nvPr>
        </p:nvGraphicFramePr>
        <p:xfrm>
          <a:off x="990600" y="4333809"/>
          <a:ext cx="7543801" cy="1974162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6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454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 USE (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Mha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2030 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2040 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6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2050 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C6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Cropland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2003,9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2239,5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2463,6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2659,9</a:t>
                      </a:r>
                      <a:endParaRPr lang="it-IT" sz="1800" b="0" i="0" u="none" strike="noStrike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Pasture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2798,8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2730,3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2680,1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2631</a:t>
                      </a:r>
                      <a:endParaRPr lang="it-IT" sz="1800" b="0" i="0" u="none" strike="noStrike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grassland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594,7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560,7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534,9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524,2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27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Natural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managed</a:t>
                      </a:r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it-IT" sz="1800" b="1" u="none" strike="no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forests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4649,3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4505,3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4369,5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4240,8</a:t>
                      </a:r>
                      <a:endParaRPr lang="it-IT" sz="1800" b="0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541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800" b="1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1800" u="none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12.9</a:t>
                      </a:r>
                      <a:endParaRPr lang="it-IT" sz="1800" b="1" i="0" u="none" strike="noStrike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053" marR="8053" marT="805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Rettangolo 14"/>
          <p:cNvSpPr/>
          <p:nvPr/>
        </p:nvSpPr>
        <p:spPr>
          <a:xfrm>
            <a:off x="189309" y="191869"/>
            <a:ext cx="7462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World Bioenergy market outlook </a:t>
            </a:r>
            <a:endParaRPr lang="it-IT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4</a:t>
            </a:fld>
            <a:endParaRPr lang="en-I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39124"/>
            <a:ext cx="6953280" cy="331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4282" y="4306669"/>
            <a:ext cx="8143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World’s total consumption (a) and estimated total reserves (b) of Oil, Natural Gas, Coal and</a:t>
            </a:r>
            <a:r>
              <a:rPr lang="it-IT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Uranium</a:t>
            </a:r>
            <a:r>
              <a:rPr lang="it-IT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1400" i="0" u="none" strike="noStrike" cap="none" normalizeH="0" baseline="0" dirty="0">
                <a:ln>
                  <a:noFill/>
                </a:ln>
                <a:solidFill>
                  <a:srgbClr val="050A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</a:t>
            </a:r>
            <a:r>
              <a:rPr kumimoji="0" lang="en-US" sz="1400" i="0" u="none" strike="noStrike" cap="none" normalizeH="0" dirty="0">
                <a:ln>
                  <a:noFill/>
                </a:ln>
                <a:solidFill>
                  <a:srgbClr val="050A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BP Statistical Review of World Energy June 2012 </a:t>
            </a:r>
            <a:r>
              <a:rPr lang="en-US" sz="1400" dirty="0">
                <a:solidFill>
                  <a:srgbClr val="050A6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i="0" u="none" strike="noStrike" cap="none" normalizeH="0" dirty="0">
                <a:ln>
                  <a:noFill/>
                </a:ln>
                <a:solidFill>
                  <a:srgbClr val="050A6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Adapted by EUBIA</a:t>
            </a:r>
            <a:endParaRPr kumimoji="0" lang="it-IT" sz="2000" i="0" u="none" strike="noStrike" cap="none" normalizeH="0" baseline="0" dirty="0">
              <a:ln>
                <a:noFill/>
              </a:ln>
              <a:solidFill>
                <a:srgbClr val="050A6F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028846" y="4025780"/>
            <a:ext cx="39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90742" y="4040939"/>
            <a:ext cx="26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</a:t>
            </a:r>
          </a:p>
        </p:txBody>
      </p:sp>
      <p:sp>
        <p:nvSpPr>
          <p:cNvPr id="7" name="Rettangolo 6"/>
          <p:cNvSpPr/>
          <p:nvPr/>
        </p:nvSpPr>
        <p:spPr>
          <a:xfrm>
            <a:off x="1966342" y="5181600"/>
            <a:ext cx="4724400" cy="1384995"/>
          </a:xfrm>
          <a:prstGeom prst="rect">
            <a:avLst/>
          </a:prstGeom>
          <a:solidFill>
            <a:srgbClr val="FEF2D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Non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conventional</a:t>
            </a:r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 oil and gas </a:t>
            </a:r>
            <a:r>
              <a:rPr lang="it-IT" b="1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endParaRPr lang="it-IT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Oil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sands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huge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(i.e. Texas)</a:t>
            </a:r>
          </a:p>
          <a:p>
            <a:pPr algn="ctr"/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Nat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. Gas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rocks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470 x 10</a:t>
            </a:r>
            <a:r>
              <a:rPr lang="it-IT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it-IT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  <a:p>
            <a:pPr algn="ctr"/>
            <a:r>
              <a:rPr lang="it-IT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Methane-hydrate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: 100 - 500 x 10</a:t>
            </a:r>
            <a:r>
              <a:rPr lang="it-IT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it-IT" sz="1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" name="Rettangolo 7"/>
          <p:cNvSpPr/>
          <p:nvPr/>
        </p:nvSpPr>
        <p:spPr>
          <a:xfrm>
            <a:off x="190474" y="16985"/>
            <a:ext cx="6476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Lato" pitchFamily="34" charset="0"/>
              </a:rPr>
              <a:t>World’s total fossil fuel reserves</a:t>
            </a:r>
            <a:endParaRPr lang="it-IT" sz="3600" b="1" dirty="0">
              <a:solidFill>
                <a:srgbClr val="002060"/>
              </a:solidFill>
              <a:latin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0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z="10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5</a:t>
            </a:fld>
            <a:endParaRPr lang="en-IE" sz="1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92153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Global </a:t>
            </a:r>
            <a:r>
              <a:rPr lang="it-IT" sz="2000" b="1" dirty="0" err="1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it-IT" sz="20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demand </a:t>
            </a:r>
            <a:r>
              <a:rPr lang="it-IT" sz="2000" b="1" dirty="0" err="1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</a:t>
            </a:r>
            <a:r>
              <a:rPr lang="it-IT" sz="20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double to </a:t>
            </a:r>
            <a:r>
              <a:rPr lang="it-IT" sz="28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108 EJ </a:t>
            </a:r>
            <a:r>
              <a:rPr lang="it-IT" sz="20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2030</a:t>
            </a:r>
          </a:p>
        </p:txBody>
      </p:sp>
      <p:sp>
        <p:nvSpPr>
          <p:cNvPr id="4" name="Rettangolo 3"/>
          <p:cNvSpPr/>
          <p:nvPr/>
        </p:nvSpPr>
        <p:spPr>
          <a:xfrm>
            <a:off x="37514" y="1471136"/>
            <a:ext cx="6820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35 EJ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would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consumed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heat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and power generation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713" t="29474" r="31019" b="20296"/>
          <a:stretch/>
        </p:blipFill>
        <p:spPr>
          <a:xfrm>
            <a:off x="250022" y="3147972"/>
            <a:ext cx="3831856" cy="32528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521" t="86505" r="46960" b="7957"/>
          <a:stretch/>
        </p:blipFill>
        <p:spPr>
          <a:xfrm>
            <a:off x="76200" y="4001094"/>
            <a:ext cx="826701" cy="34230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223" t="86522" r="32405" b="5534"/>
          <a:stretch/>
        </p:blipFill>
        <p:spPr>
          <a:xfrm>
            <a:off x="87699" y="3166533"/>
            <a:ext cx="1360101" cy="491067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7994" y="19669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>
                <a:solidFill>
                  <a:srgbClr val="002060"/>
                </a:solidFill>
                <a:latin typeface="Lato"/>
              </a:rPr>
              <a:t>Biomass</a:t>
            </a:r>
            <a:r>
              <a:rPr lang="it-IT" sz="3600" b="1" dirty="0">
                <a:solidFill>
                  <a:srgbClr val="002060"/>
                </a:solidFill>
                <a:latin typeface="Lato"/>
              </a:rPr>
              <a:t> and </a:t>
            </a:r>
            <a:r>
              <a:rPr lang="it-IT" sz="3600" b="1" dirty="0" err="1">
                <a:solidFill>
                  <a:srgbClr val="002060"/>
                </a:solidFill>
                <a:latin typeface="Lato"/>
              </a:rPr>
              <a:t>Bioenergy</a:t>
            </a:r>
            <a:r>
              <a:rPr lang="it-IT" sz="3600" b="1" dirty="0">
                <a:solidFill>
                  <a:srgbClr val="002060"/>
                </a:solidFill>
                <a:latin typeface="Lato"/>
              </a:rPr>
              <a:t> global demand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0" y="2209670"/>
            <a:ext cx="45360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Bioenergy</a:t>
            </a:r>
            <a:r>
              <a:rPr lang="it-IT" sz="24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it-IT" sz="24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Sector in 2010</a:t>
            </a: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500" t="14427" r="17500" b="18873"/>
          <a:stretch/>
        </p:blipFill>
        <p:spPr>
          <a:xfrm>
            <a:off x="4800600" y="3069740"/>
            <a:ext cx="4572000" cy="342900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03290" y="5452646"/>
            <a:ext cx="1209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Buildings</a:t>
            </a:r>
            <a:endParaRPr lang="it-IT" sz="1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0" y="5105400"/>
            <a:ext cx="803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err="1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endParaRPr lang="it-IT" sz="1400" b="1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613254" y="2209670"/>
            <a:ext cx="4536000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Bioenergy</a:t>
            </a:r>
            <a:r>
              <a:rPr lang="it-IT" sz="24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consumption</a:t>
            </a:r>
            <a:r>
              <a:rPr lang="it-IT" sz="2400" b="1" dirty="0">
                <a:solidFill>
                  <a:srgbClr val="050A6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Sector in 2030</a:t>
            </a:r>
          </a:p>
        </p:txBody>
      </p:sp>
    </p:spTree>
    <p:extLst>
      <p:ext uri="{BB962C8B-B14F-4D97-AF65-F5344CB8AC3E}">
        <p14:creationId xmlns:p14="http://schemas.microsoft.com/office/powerpoint/2010/main" val="4271165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6</a:t>
            </a:fld>
            <a:endParaRPr lang="en-IE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023"/>
          <a:stretch>
            <a:fillRect/>
          </a:stretch>
        </p:blipFill>
        <p:spPr bwMode="auto">
          <a:xfrm>
            <a:off x="228600" y="1254250"/>
            <a:ext cx="8060259" cy="348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38100" y="309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02060"/>
                </a:solidFill>
                <a:latin typeface="Lato"/>
              </a:rPr>
              <a:t>Biomass for </a:t>
            </a:r>
            <a:r>
              <a:rPr lang="it-IT" sz="3200" b="1" dirty="0" err="1">
                <a:solidFill>
                  <a:srgbClr val="002060"/>
                </a:solidFill>
                <a:latin typeface="Lato"/>
              </a:rPr>
              <a:t>Electricity</a:t>
            </a:r>
            <a:r>
              <a:rPr lang="it-IT" sz="3200" b="1" dirty="0">
                <a:solidFill>
                  <a:srgbClr val="002060"/>
                </a:solidFill>
                <a:latin typeface="Lato"/>
              </a:rPr>
              <a:t>. World future market </a:t>
            </a:r>
            <a:r>
              <a:rPr lang="it-IT" sz="3200" b="1" dirty="0" err="1">
                <a:solidFill>
                  <a:srgbClr val="002060"/>
                </a:solidFill>
                <a:latin typeface="Lato"/>
              </a:rPr>
              <a:t>perspectives</a:t>
            </a:r>
            <a:endParaRPr lang="it-IT" sz="3200" b="1" dirty="0">
              <a:solidFill>
                <a:srgbClr val="002060"/>
              </a:solidFill>
              <a:latin typeface="Lato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8600" y="4738519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Renewable electricity share will increase from 19% in 2009 to 50-60% in 2050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90600" y="5253928"/>
            <a:ext cx="7086600" cy="79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3307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7</a:t>
            </a:fld>
            <a:endParaRPr lang="en-IE"/>
          </a:p>
        </p:txBody>
      </p:sp>
      <p:pic>
        <p:nvPicPr>
          <p:cNvPr id="1026" name="Immagin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" t="22486" r="34721" b="3864"/>
          <a:stretch/>
        </p:blipFill>
        <p:spPr bwMode="auto">
          <a:xfrm>
            <a:off x="152400" y="2112493"/>
            <a:ext cx="4365834" cy="26849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asellaDiTesto 2"/>
          <p:cNvSpPr txBox="1"/>
          <p:nvPr/>
        </p:nvSpPr>
        <p:spPr>
          <a:xfrm>
            <a:off x="152400" y="152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BioPower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sector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In Europe: the 40% CO</a:t>
            </a:r>
            <a:r>
              <a:rPr lang="it-IT" sz="3200" b="1" baseline="-25000" dirty="0">
                <a:solidFill>
                  <a:srgbClr val="050A6F"/>
                </a:solidFill>
                <a:latin typeface="Lato"/>
              </a:rPr>
              <a:t>2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reduction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challenge</a:t>
            </a:r>
            <a:endParaRPr lang="it-IT" sz="3200" b="1" dirty="0">
              <a:solidFill>
                <a:srgbClr val="050A6F"/>
              </a:solidFill>
              <a:latin typeface="Lato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18403" y="1359613"/>
            <a:ext cx="756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general consensus that Energy and transport sectors are major contributors to the global CO2 emissions registered in EU and worldwide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18403" y="5029200"/>
            <a:ext cx="8415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Despite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biopower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plants could count on a renewable energy source, the neutral carbon balance, usually declared regarding  woody biomass based co-firing plants is not always affordable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4724400" y="2082287"/>
            <a:ext cx="3047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power plants emission reduction should pass through: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increase in energy efficiency </a:t>
            </a:r>
          </a:p>
          <a:p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replacement of fossil coal with renewable carbon sources.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246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8</a:t>
            </a:fld>
            <a:endParaRPr lang="en-IE"/>
          </a:p>
        </p:txBody>
      </p:sp>
      <p:sp>
        <p:nvSpPr>
          <p:cNvPr id="3" name="CasellaDiTesto 2"/>
          <p:cNvSpPr txBox="1"/>
          <p:nvPr/>
        </p:nvSpPr>
        <p:spPr>
          <a:xfrm>
            <a:off x="228600" y="1524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rgbClr val="050A6F"/>
                </a:solidFill>
                <a:latin typeface="Lato"/>
              </a:rPr>
              <a:t>Innovative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biopower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generation: The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role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of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residual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biomass</a:t>
            </a:r>
            <a:r>
              <a:rPr lang="it-IT" sz="3200" b="1" dirty="0">
                <a:solidFill>
                  <a:srgbClr val="050A6F"/>
                </a:solidFill>
                <a:latin typeface="Lato"/>
              </a:rPr>
              <a:t> </a:t>
            </a:r>
            <a:r>
              <a:rPr lang="it-IT" sz="3200" b="1" dirty="0" err="1">
                <a:solidFill>
                  <a:srgbClr val="050A6F"/>
                </a:solidFill>
                <a:latin typeface="Lato"/>
              </a:rPr>
              <a:t>feedstock</a:t>
            </a:r>
            <a:endParaRPr lang="it-IT" sz="3200" b="1" dirty="0">
              <a:solidFill>
                <a:srgbClr val="050A6F"/>
              </a:solidFill>
              <a:latin typeface="Lato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444045"/>
              </p:ext>
            </p:extLst>
          </p:nvPr>
        </p:nvGraphicFramePr>
        <p:xfrm>
          <a:off x="381000" y="4281002"/>
          <a:ext cx="8286749" cy="16002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685510">
                  <a:extLst>
                    <a:ext uri="{9D8B030D-6E8A-4147-A177-3AD203B41FA5}">
                      <a16:colId xmlns:a16="http://schemas.microsoft.com/office/drawing/2014/main" val="2225478249"/>
                    </a:ext>
                  </a:extLst>
                </a:gridCol>
                <a:gridCol w="4601239">
                  <a:extLst>
                    <a:ext uri="{9D8B030D-6E8A-4147-A177-3AD203B41FA5}">
                      <a16:colId xmlns:a16="http://schemas.microsoft.com/office/drawing/2014/main" val="2627264494"/>
                    </a:ext>
                  </a:extLst>
                </a:gridCol>
              </a:tblGrid>
              <a:tr h="3142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 Generation System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</a:t>
                      </a:r>
                      <a:r>
                        <a:rPr lang="en-GB" sz="18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emission  (with no-CCS)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1340806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 Coal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847 g CO</a:t>
                      </a:r>
                      <a:r>
                        <a:rPr lang="en-GB" sz="18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eq. /kWh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19084263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Direct Coal NGCC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499 g CO</a:t>
                      </a:r>
                      <a:r>
                        <a:rPr lang="en-GB" sz="18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eq. /kWh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6936447"/>
                  </a:ext>
                </a:extLst>
              </a:tr>
              <a:tr h="3101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Dedicated woody biomass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 g CO</a:t>
                      </a:r>
                      <a:r>
                        <a:rPr lang="en-GB" sz="1800" baseline="-25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GB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eq./kWh</a:t>
                      </a:r>
                      <a:endParaRPr lang="it-IT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3688808"/>
                  </a:ext>
                </a:extLst>
              </a:tr>
              <a:tr h="355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Biomass residues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-410 g CO</a:t>
                      </a:r>
                      <a:r>
                        <a:rPr lang="en-GB" sz="1800" baseline="-25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eq./kWh</a:t>
                      </a:r>
                      <a:endParaRPr lang="it-IT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4772429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28600" y="1389778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Sustainability of woody biomass use in </a:t>
            </a:r>
            <a:r>
              <a:rPr lang="en-GB" altLang="it-IT" dirty="0" err="1">
                <a:latin typeface="Calibri" panose="020F0502020204030204" pitchFamily="34" charset="0"/>
                <a:cs typeface="Calibri" panose="020F0502020204030204" pitchFamily="34" charset="0"/>
              </a:rPr>
              <a:t>biopower</a:t>
            </a:r>
            <a:r>
              <a:rPr lang="en-GB" altLang="it-IT" dirty="0">
                <a:latin typeface="Calibri" panose="020F0502020204030204" pitchFamily="34" charset="0"/>
                <a:cs typeface="Calibri" panose="020F0502020204030204" pitchFamily="34" charset="0"/>
              </a:rPr>
              <a:t> plants is getting one of the hottest topic in Europe.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8599" y="2089517"/>
            <a:ext cx="8686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land use change is affected by dedicated wooden forests plantation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biomass sustainability is reduced in case of wood pellets long distance transportation to EU power plant from non European countries.</a:t>
            </a:r>
          </a:p>
          <a:p>
            <a:pPr marL="285750" indent="-285750" fontAlgn="ctr">
              <a:buFont typeface="Wingdings" panose="05000000000000000000" pitchFamily="2" charset="2"/>
              <a:buChar char="q"/>
            </a:pP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fontAlgn="ctr">
              <a:buFont typeface="Wingdings" panose="05000000000000000000" pitchFamily="2" charset="2"/>
              <a:buChar char="q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Biopower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plants operating with biomass residues are considered as the only solution which can be considered to have a negative carbon balance</a:t>
            </a:r>
          </a:p>
        </p:txBody>
      </p:sp>
    </p:spTree>
    <p:extLst>
      <p:ext uri="{BB962C8B-B14F-4D97-AF65-F5344CB8AC3E}">
        <p14:creationId xmlns:p14="http://schemas.microsoft.com/office/powerpoint/2010/main" val="2718173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E6AB-8D06-4AA2-8C13-17803083E4F7}" type="slidenum">
              <a:rPr lang="en-IE" smtClean="0"/>
              <a:pPr/>
              <a:t>9</a:t>
            </a:fld>
            <a:endParaRPr lang="en-IE"/>
          </a:p>
        </p:txBody>
      </p:sp>
      <p:sp>
        <p:nvSpPr>
          <p:cNvPr id="3" name="Rettangolo 2"/>
          <p:cNvSpPr/>
          <p:nvPr/>
        </p:nvSpPr>
        <p:spPr>
          <a:xfrm>
            <a:off x="1017978" y="2053608"/>
            <a:ext cx="61448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Biomass residues availability, quality and future market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4800" y="2389507"/>
            <a:ext cx="4203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2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6264247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faccettatura">
  <a:themeElements>
    <a:clrScheme name="Personalizzato 28">
      <a:dk1>
        <a:srgbClr val="000000"/>
      </a:dk1>
      <a:lt1>
        <a:srgbClr val="FFFFFF"/>
      </a:lt1>
      <a:dk2>
        <a:srgbClr val="2C3C43"/>
      </a:dk2>
      <a:lt2>
        <a:srgbClr val="FFFFFF"/>
      </a:lt2>
      <a:accent1>
        <a:srgbClr val="F1F8EE"/>
      </a:accent1>
      <a:accent2>
        <a:srgbClr val="EAF9E6"/>
      </a:accent2>
      <a:accent3>
        <a:srgbClr val="42D0A2"/>
      </a:accent3>
      <a:accent4>
        <a:srgbClr val="D8D8D8"/>
      </a:accent4>
      <a:accent5>
        <a:srgbClr val="6E91A0"/>
      </a:accent5>
      <a:accent6>
        <a:srgbClr val="31843C"/>
      </a:accent6>
      <a:hlink>
        <a:srgbClr val="0070C0"/>
      </a:hlink>
      <a:folHlink>
        <a:srgbClr val="D8D8D8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1946</Words>
  <Application>Microsoft Office PowerPoint</Application>
  <PresentationFormat>Presentazione su schermo (4:3)</PresentationFormat>
  <Paragraphs>329</Paragraphs>
  <Slides>27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27</vt:i4>
      </vt:variant>
    </vt:vector>
  </HeadingPairs>
  <TitlesOfParts>
    <vt:vector size="40" baseType="lpstr">
      <vt:lpstr>Microsoft YaHei</vt:lpstr>
      <vt:lpstr>Arial</vt:lpstr>
      <vt:lpstr>Arial (Body)</vt:lpstr>
      <vt:lpstr>Calibri</vt:lpstr>
      <vt:lpstr>Lato</vt:lpstr>
      <vt:lpstr>Times New Roman</vt:lpstr>
      <vt:lpstr>Trebuchet MS</vt:lpstr>
      <vt:lpstr>Verdana</vt:lpstr>
      <vt:lpstr>Wingdings</vt:lpstr>
      <vt:lpstr>Wingdings 3</vt:lpstr>
      <vt:lpstr>1_Custom Design</vt:lpstr>
      <vt:lpstr>Custom Design</vt:lpstr>
      <vt:lpstr>Sfaccettatura</vt:lpstr>
      <vt:lpstr>Presentazione standard di PowerPoint</vt:lpstr>
      <vt:lpstr>Table of content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 for your Attention Andrea Salimbeni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followbee</dc:creator>
  <cp:lastModifiedBy>Andrea Salimbeni</cp:lastModifiedBy>
  <cp:revision>128</cp:revision>
  <dcterms:created xsi:type="dcterms:W3CDTF">2017-03-21T15:54:51Z</dcterms:created>
  <dcterms:modified xsi:type="dcterms:W3CDTF">2017-03-31T15:04:07Z</dcterms:modified>
</cp:coreProperties>
</file>